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2"/>
  </p:handoutMasterIdLst>
  <p:sldIdLst>
    <p:sldId id="256" r:id="rId2"/>
    <p:sldId id="268" r:id="rId3"/>
    <p:sldId id="265" r:id="rId4"/>
    <p:sldId id="266" r:id="rId5"/>
    <p:sldId id="257" r:id="rId6"/>
    <p:sldId id="267" r:id="rId7"/>
    <p:sldId id="272" r:id="rId8"/>
    <p:sldId id="284" r:id="rId9"/>
    <p:sldId id="281" r:id="rId10"/>
    <p:sldId id="283" r:id="rId11"/>
    <p:sldId id="273" r:id="rId12"/>
    <p:sldId id="274" r:id="rId13"/>
    <p:sldId id="275" r:id="rId14"/>
    <p:sldId id="270" r:id="rId15"/>
    <p:sldId id="262" r:id="rId16"/>
    <p:sldId id="271" r:id="rId17"/>
    <p:sldId id="263" r:id="rId18"/>
    <p:sldId id="259" r:id="rId19"/>
    <p:sldId id="260" r:id="rId20"/>
    <p:sldId id="261" r:id="rId21"/>
    <p:sldId id="264" r:id="rId22"/>
    <p:sldId id="276" r:id="rId23"/>
    <p:sldId id="277" r:id="rId24"/>
    <p:sldId id="285" r:id="rId25"/>
    <p:sldId id="286" r:id="rId26"/>
    <p:sldId id="287" r:id="rId27"/>
    <p:sldId id="269" r:id="rId28"/>
    <p:sldId id="278" r:id="rId29"/>
    <p:sldId id="279" r:id="rId30"/>
    <p:sldId id="28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2E8496-8059-439E-AC95-E6AAD79225A9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4EAE7-FA5C-42E1-9A16-E93219088E0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5D4BCD-BB2D-4DE6-8BBB-41F93540974F}" type="datetimeFigureOut">
              <a:rPr lang="en-IN" smtClean="0"/>
              <a:pPr/>
              <a:t>29-07-2016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CAAEC3-DF19-44E9-9619-92F58EDE519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lata@deity.gov.i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ode.org/L2/L2016/16161-indic-text-seg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ode.org/L2/L2016/16161-indic-text-seg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477000" cy="1828800"/>
          </a:xfrm>
        </p:spPr>
        <p:txBody>
          <a:bodyPr/>
          <a:lstStyle/>
          <a:p>
            <a:r>
              <a:rPr lang="en-IN" dirty="0" smtClean="0"/>
              <a:t>Indic Text Segmentation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705600" cy="685800"/>
          </a:xfrm>
        </p:spPr>
        <p:txBody>
          <a:bodyPr>
            <a:noAutofit/>
          </a:bodyPr>
          <a:lstStyle/>
          <a:p>
            <a:pPr algn="r"/>
            <a:r>
              <a:rPr lang="en-IN" sz="1600" b="1" dirty="0" smtClean="0"/>
              <a:t>Presented by :</a:t>
            </a:r>
          </a:p>
          <a:p>
            <a:pPr algn="r"/>
            <a:r>
              <a:rPr lang="en-IN" sz="1600" b="1" dirty="0" smtClean="0"/>
              <a:t>Swaran Lata</a:t>
            </a:r>
          </a:p>
          <a:p>
            <a:pPr algn="r"/>
            <a:r>
              <a:rPr lang="en-IN" sz="1600" b="1" dirty="0" smtClean="0"/>
              <a:t>Senior Director &amp; HoD (TDIL Programme)</a:t>
            </a:r>
            <a:br>
              <a:rPr lang="en-IN" sz="1600" b="1" dirty="0" smtClean="0"/>
            </a:br>
            <a:r>
              <a:rPr lang="en-IN" sz="1600" b="1" dirty="0" smtClean="0"/>
              <a:t>Department of Electronics and Information Technology (DeitY)</a:t>
            </a:r>
          </a:p>
          <a:p>
            <a:pPr algn="r"/>
            <a:r>
              <a:rPr lang="en-IN" sz="1600" b="1" dirty="0" smtClean="0"/>
              <a:t>E-mail: </a:t>
            </a:r>
            <a:r>
              <a:rPr lang="en-IN" sz="1600" b="1" dirty="0" smtClean="0">
                <a:hlinkClick r:id="rId2"/>
              </a:rPr>
              <a:t>slata@deity.gov.in</a:t>
            </a:r>
            <a:endParaRPr lang="en-IN" sz="1600" b="1" dirty="0" smtClean="0"/>
          </a:p>
          <a:p>
            <a:pPr algn="r"/>
            <a:r>
              <a:rPr lang="en-IN" sz="1600" b="1" dirty="0" smtClean="0"/>
              <a:t/>
            </a:r>
            <a:br>
              <a:rPr lang="en-IN" sz="1600" b="1" dirty="0" smtClean="0"/>
            </a:br>
            <a:endParaRPr lang="en-IN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in Indian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IN" b="1" dirty="0" smtClean="0"/>
              <a:t>Use case Scenarios: Phonetic Typing/</a:t>
            </a:r>
            <a:r>
              <a:rPr lang="en-IN" dirty="0" smtClean="0"/>
              <a:t>Transliteration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3672408" cy="28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2880320" cy="278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7072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36296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 smtClean="0"/>
              <a:t>कार्त्स्न्य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in Indian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IN" b="1" dirty="0" smtClean="0"/>
              <a:t>Use case Scenarios : </a:t>
            </a:r>
            <a:r>
              <a:rPr lang="en-IN" dirty="0" smtClean="0"/>
              <a:t>Letter spacing on Web browsers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976664" cy="174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in Indian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IN" b="1" dirty="0" smtClean="0"/>
              <a:t>Use case Scenarios:  </a:t>
            </a:r>
            <a:r>
              <a:rPr lang="en-IN" dirty="0" smtClean="0"/>
              <a:t>   Line breaking on applying   </a:t>
            </a:r>
          </a:p>
          <a:p>
            <a:pPr algn="ctr">
              <a:buNone/>
            </a:pPr>
            <a:r>
              <a:rPr lang="en-IN" dirty="0" smtClean="0"/>
              <a:t>           word wrap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3140968"/>
            <a:ext cx="57818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2160" y="42930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 smtClean="0"/>
              <a:t>आकर्षण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 smtClean="0"/>
              <a:t>विज्ञापन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in Indian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Vertical arrangements of characters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6096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 smtClean="0"/>
              <a:t>Grapheme cluster boundaries defined in UAX#29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5257800"/>
          </a:xfrm>
        </p:spPr>
        <p:txBody>
          <a:bodyPr>
            <a:normAutofit/>
          </a:bodyPr>
          <a:lstStyle/>
          <a:p>
            <a:pPr algn="just"/>
            <a:r>
              <a:rPr lang="en-IN" sz="2400" b="1" i="1" dirty="0" smtClean="0"/>
              <a:t>legacy grapheme cluster</a:t>
            </a:r>
            <a:r>
              <a:rPr lang="en-IN" sz="2400" dirty="0" smtClean="0"/>
              <a:t> :</a:t>
            </a:r>
          </a:p>
          <a:p>
            <a:pPr algn="just">
              <a:buNone/>
            </a:pPr>
            <a:r>
              <a:rPr lang="en-IN" sz="2400" dirty="0" smtClean="0"/>
              <a:t>    It is defined as a base followed by zero or more continuing characters.</a:t>
            </a:r>
          </a:p>
          <a:p>
            <a:pPr algn="just">
              <a:buNone/>
            </a:pPr>
            <a:endParaRPr lang="en-IN" sz="2400" dirty="0" smtClean="0"/>
          </a:p>
          <a:p>
            <a:pPr algn="just"/>
            <a:r>
              <a:rPr lang="en-IN" sz="2400" b="1" i="1" dirty="0" smtClean="0"/>
              <a:t>Extended grapheme cluster</a:t>
            </a:r>
            <a:r>
              <a:rPr lang="en-IN" sz="2400" dirty="0" smtClean="0"/>
              <a:t> </a:t>
            </a:r>
          </a:p>
          <a:p>
            <a:pPr algn="just">
              <a:buNone/>
            </a:pPr>
            <a:r>
              <a:rPr lang="en-IN" sz="2400" dirty="0" smtClean="0"/>
              <a:t>    It is the same as a legacy grapheme cluster, with the addition of some other characters. 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b="1" i="1" dirty="0" smtClean="0"/>
              <a:t>Tailored Grapheme cluster </a:t>
            </a:r>
          </a:p>
          <a:p>
            <a:pPr algn="just">
              <a:buNone/>
            </a:pPr>
            <a:r>
              <a:rPr lang="en-IN" sz="2400" b="1" i="1" dirty="0" smtClean="0"/>
              <a:t>    </a:t>
            </a:r>
            <a:r>
              <a:rPr lang="en-IN" sz="2400" dirty="0" smtClean="0"/>
              <a:t>Tailoring of Grapheme cluster to meet further requirements</a:t>
            </a:r>
          </a:p>
          <a:p>
            <a:pPr algn="just"/>
            <a:endParaRPr lang="en-IN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 smtClean="0"/>
              <a:t>Approach to be taken for Possible 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5257800"/>
          </a:xfrm>
        </p:spPr>
        <p:txBody>
          <a:bodyPr>
            <a:normAutofit/>
          </a:bodyPr>
          <a:lstStyle/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Due to high complexities of Indian languages , it is required to tailored the grapheme cluster for Indian languages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Indian languages Orthographic syllable should be based on tailored Grapheme Cluster as defined in UAX#29</a:t>
            </a:r>
          </a:p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Rules for wrapping of Indian languages characters and identification of syllable boundaries needs to be evolved for tailoring of grapheme cluster so that segmentation in Indian languages seems logically.</a:t>
            </a:r>
          </a:p>
          <a:p>
            <a:pPr algn="just"/>
            <a:endParaRPr lang="en-IN" sz="2400" dirty="0" smtClean="0"/>
          </a:p>
          <a:p>
            <a:pPr algn="just"/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Indic Orthographic syllable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5257800"/>
          </a:xfrm>
        </p:spPr>
        <p:txBody>
          <a:bodyPr>
            <a:normAutofit/>
          </a:bodyPr>
          <a:lstStyle/>
          <a:p>
            <a:pPr algn="just"/>
            <a:endParaRPr lang="en-IN" sz="2400" dirty="0" smtClean="0"/>
          </a:p>
          <a:p>
            <a:r>
              <a:rPr lang="en-IN" sz="2400" dirty="0" smtClean="0"/>
              <a:t>An Orthographic syllable includes Independent vowel or a base consonant and/or any combination of the following characters in the text stream: </a:t>
            </a:r>
          </a:p>
          <a:p>
            <a:pPr lvl="2"/>
            <a:r>
              <a:rPr lang="en-IN" sz="2400" dirty="0" smtClean="0"/>
              <a:t>Consonant/s and consonant + </a:t>
            </a:r>
            <a:r>
              <a:rPr lang="en-IN" sz="2400" dirty="0" err="1" smtClean="0"/>
              <a:t>virama</a:t>
            </a:r>
            <a:r>
              <a:rPr lang="en-IN" sz="2400" dirty="0" smtClean="0"/>
              <a:t> sequences</a:t>
            </a:r>
          </a:p>
          <a:p>
            <a:pPr lvl="2"/>
            <a:r>
              <a:rPr lang="en-IN" sz="2400" dirty="0" smtClean="0"/>
              <a:t>vowel signs </a:t>
            </a:r>
          </a:p>
          <a:p>
            <a:pPr lvl="2"/>
            <a:r>
              <a:rPr lang="en-IN" sz="2400" dirty="0" smtClean="0"/>
              <a:t>Modifiers </a:t>
            </a:r>
          </a:p>
          <a:p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    The above definition of Orthographic syllable is based on the tailored grapheme cluster discussed in section 3 of UAX#29 report.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r>
              <a:rPr lang="en-IN" sz="4000" dirty="0" smtClean="0"/>
              <a:t>Sample tailored Grapheme Cluster Boundaries for Indian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dirty="0" smtClean="0"/>
              <a:t>Examples of Indic Orthographic syllable based on tailored grapheme cluster boundaries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2636912"/>
          <a:ext cx="4176464" cy="4023952"/>
        </p:xfrm>
        <a:graphic>
          <a:graphicData uri="http://schemas.openxmlformats.org/drawingml/2006/table">
            <a:tbl>
              <a:tblPr/>
              <a:tblGrid>
                <a:gridCol w="495513"/>
                <a:gridCol w="2528823"/>
                <a:gridCol w="1152128"/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4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क्या</a:t>
                      </a:r>
                      <a:endParaRPr lang="en-IN" sz="2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0915 </a:t>
                      </a:r>
                      <a:r>
                        <a:rPr lang="en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क)</a:t>
                      </a:r>
                      <a:r>
                        <a:rPr lang="en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LETTER KA </a:t>
                      </a:r>
                      <a:b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094D </a:t>
                      </a:r>
                      <a:r>
                        <a:rPr lang="en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्) </a:t>
                      </a: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SIGN VIRAMA </a:t>
                      </a:r>
                      <a:b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092F </a:t>
                      </a:r>
                      <a:r>
                        <a:rPr lang="en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य)</a:t>
                      </a:r>
                      <a:r>
                        <a:rPr lang="en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LETTER SSA </a:t>
                      </a:r>
                      <a:b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093E </a:t>
                      </a:r>
                      <a:r>
                        <a:rPr lang="en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ा)</a:t>
                      </a:r>
                      <a:r>
                        <a:rPr lang="en-IN" sz="14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4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SIGN AA </a:t>
                      </a:r>
                      <a:endParaRPr lang="en-IN" sz="16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100" b="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kya</a:t>
                      </a:r>
                      <a:endParaRPr lang="en-IN" sz="12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4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स्थि</a:t>
                      </a:r>
                      <a:endParaRPr lang="en-IN" sz="2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0938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स)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LETTER SA 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094D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्)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SIGN VIRAMA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0925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थ)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LETTER THA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091C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ि)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LETTER I</a:t>
                      </a:r>
                      <a:endParaRPr lang="en-IN" sz="14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100" b="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sthi</a:t>
                      </a:r>
                      <a:endParaRPr lang="en-IN" sz="12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99993" y="2636912"/>
          <a:ext cx="4536503" cy="4032448"/>
        </p:xfrm>
        <a:graphic>
          <a:graphicData uri="http://schemas.openxmlformats.org/drawingml/2006/table">
            <a:tbl>
              <a:tblPr/>
              <a:tblGrid>
                <a:gridCol w="807869"/>
                <a:gridCol w="3091933"/>
                <a:gridCol w="636701"/>
              </a:tblGrid>
              <a:tr h="14296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24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स्तः</a:t>
                      </a:r>
                      <a:endParaRPr lang="en-IN" sz="2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0938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स)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LETTER SA 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0924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त)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LETTER TA 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0903    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ः)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Sign </a:t>
                      </a:r>
                      <a:r>
                        <a:rPr lang="en-IN" sz="1200" b="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Visarga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4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sth</a:t>
                      </a:r>
                      <a:endParaRPr lang="en-IN" sz="14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8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त्क्ल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0924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त)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LETTER TA 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094D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्)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SIGN VIRAMA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0915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क)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LETTER KA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094D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्)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SIGN VIRAMA</a:t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</a:b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0932 </a:t>
                      </a:r>
                      <a:r>
                        <a:rPr lang="en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   (</a:t>
                      </a:r>
                      <a:r>
                        <a:rPr lang="hi-IN" sz="1200" b="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ल) </a:t>
                      </a: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LETTER LA </a:t>
                      </a:r>
                      <a:endParaRPr lang="en-IN" sz="14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</a:t>
                      </a:r>
                      <a:r>
                        <a:rPr lang="en-IN" sz="1200" b="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tkl</a:t>
                      </a:r>
                      <a:endParaRPr lang="en-IN" sz="14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7768" marR="7768" marT="7768" marB="77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Improving Indic text segmentation....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IN" dirty="0" smtClean="0"/>
              <a:t>   </a:t>
            </a:r>
            <a:r>
              <a:rPr lang="en-IN" b="1" dirty="0" smtClean="0"/>
              <a:t>Formulation of ABNF based Indic Orthographic syllable  definition for defining rules</a:t>
            </a:r>
          </a:p>
          <a:p>
            <a:pPr algn="just"/>
            <a:r>
              <a:rPr lang="en-IN" dirty="0" smtClean="0"/>
              <a:t>ABNF Valid Segmentation based Indic orthographic syllable definition is provided for correct and standardized representation of Indian languages text segmentation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Augmented Backus–Naur Form (ABNF) is a meta-language based on Backus–Naur Form (BNF), but consisting of its own syntax and derivation rules. The motive principle for ABNF is to describe a formal system of a language to be used as a bidirectional communications protocol.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Indic Orthographic syllable 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 algn="ctr">
              <a:buNone/>
            </a:pPr>
            <a:r>
              <a:rPr lang="en-IN" b="1" dirty="0" smtClean="0"/>
              <a:t> </a:t>
            </a:r>
          </a:p>
          <a:p>
            <a:pPr algn="ctr">
              <a:buNone/>
            </a:pPr>
            <a:r>
              <a:rPr lang="en-IN" b="1" dirty="0" smtClean="0"/>
              <a:t>V[m] | {CH}C[v][m] | CH</a:t>
            </a:r>
          </a:p>
          <a:p>
            <a:pPr algn="ctr">
              <a:buNone/>
            </a:pPr>
            <a:endParaRPr lang="en-IN" b="1" dirty="0" smtClean="0"/>
          </a:p>
          <a:p>
            <a:pPr algn="just"/>
            <a:r>
              <a:rPr lang="en-IN" dirty="0" smtClean="0"/>
              <a:t>The linguistic definition of Indic orthographic syllable has been mapped to ABNF(Augmented Backus–Naur Form) for the purpose of text segmentation, line breaking , drop letter, letter spacing in horizontal text and vertical text representation.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424936" cy="68012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Diverse </a:t>
            </a:r>
            <a:r>
              <a:rPr lang="en-US" sz="3200" b="1" dirty="0" err="1" smtClean="0"/>
              <a:t>Multilinguality</a:t>
            </a:r>
            <a:r>
              <a:rPr lang="en-US" sz="3200" b="1" dirty="0" smtClean="0"/>
              <a:t> in India </a:t>
            </a:r>
            <a:r>
              <a:rPr lang="hi-IN" sz="3600" b="1" dirty="0" smtClean="0">
                <a:latin typeface="Calibri" pitchFamily="34" charset="0"/>
              </a:rPr>
              <a:t/>
            </a:r>
            <a:br>
              <a:rPr lang="hi-IN" sz="3600" b="1" dirty="0" smtClean="0">
                <a:latin typeface="Calibri" pitchFamily="34" charset="0"/>
              </a:rPr>
            </a:br>
            <a:endParaRPr lang="en-IN" sz="36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56" y="1697057"/>
            <a:ext cx="7727776" cy="490029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Indic Orthographic syllable definition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  <a:noFill/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b="1" dirty="0" smtClean="0"/>
              <a:t>    Rule 1 : V[m]</a:t>
            </a:r>
          </a:p>
          <a:p>
            <a:pPr>
              <a:buNone/>
            </a:pPr>
            <a:r>
              <a:rPr lang="en-IN" b="1" dirty="0" smtClean="0"/>
              <a:t>    Rule 2 : {CH}C[v][m]</a:t>
            </a:r>
          </a:p>
          <a:p>
            <a:pPr>
              <a:buNone/>
            </a:pPr>
            <a:r>
              <a:rPr lang="en-IN" b="1" dirty="0" smtClean="0"/>
              <a:t>    Rule 3 : CH (This rule is applicable only at the end of the word)</a:t>
            </a:r>
          </a:p>
          <a:p>
            <a:endParaRPr lang="en-IN" dirty="0" smtClean="0"/>
          </a:p>
          <a:p>
            <a:r>
              <a:rPr lang="en-IN" dirty="0" smtClean="0"/>
              <a:t>V(upper case) is independent vowel</a:t>
            </a:r>
          </a:p>
          <a:p>
            <a:r>
              <a:rPr lang="en-IN" dirty="0" smtClean="0"/>
              <a:t>m is modifier(</a:t>
            </a:r>
            <a:r>
              <a:rPr lang="en-IN" dirty="0" err="1" smtClean="0"/>
              <a:t>Anusvara</a:t>
            </a:r>
            <a:r>
              <a:rPr lang="en-IN" dirty="0" smtClean="0"/>
              <a:t>/</a:t>
            </a:r>
            <a:r>
              <a:rPr lang="en-IN" dirty="0" err="1" smtClean="0"/>
              <a:t>Visarga</a:t>
            </a:r>
            <a:r>
              <a:rPr lang="en-IN" dirty="0" smtClean="0"/>
              <a:t>/</a:t>
            </a:r>
            <a:r>
              <a:rPr lang="en-IN" dirty="0" err="1" smtClean="0"/>
              <a:t>Chandrabindu</a:t>
            </a:r>
            <a:r>
              <a:rPr lang="en-IN" dirty="0" smtClean="0"/>
              <a:t>)</a:t>
            </a:r>
          </a:p>
          <a:p>
            <a:r>
              <a:rPr lang="en-IN" dirty="0" smtClean="0"/>
              <a:t>C is a consonant which may or may not include a single </a:t>
            </a:r>
            <a:r>
              <a:rPr lang="en-IN" dirty="0" err="1" smtClean="0"/>
              <a:t>nukta</a:t>
            </a:r>
            <a:endParaRPr lang="en-IN" dirty="0" smtClean="0"/>
          </a:p>
          <a:p>
            <a:r>
              <a:rPr lang="en-IN" dirty="0" smtClean="0"/>
              <a:t>v (lower case) is any dependent vowel or vowel sign [</a:t>
            </a:r>
            <a:r>
              <a:rPr lang="en-US" sz="3600" b="1" dirty="0" err="1" smtClean="0"/>
              <a:t>V</a:t>
            </a:r>
            <a:r>
              <a:rPr lang="en-US" sz="3600" b="1" baseline="-25000" dirty="0" err="1" smtClean="0"/>
              <a:t>vs</a:t>
            </a:r>
            <a:r>
              <a:rPr lang="en-US" sz="3600" b="1" baseline="-25000" dirty="0" smtClean="0"/>
              <a:t> has been used as symbol in Unicode for dependent vowel of full vowel V </a:t>
            </a:r>
            <a:r>
              <a:rPr lang="en-US" sz="3600" b="1" baseline="-25000" dirty="0" err="1" smtClean="0"/>
              <a:t>e.g</a:t>
            </a:r>
            <a:r>
              <a:rPr lang="en-US" sz="3600" b="1" baseline="-25000" dirty="0" smtClean="0"/>
              <a:t>  </a:t>
            </a:r>
            <a:r>
              <a:rPr lang="en-US" sz="2800" b="1" dirty="0" err="1" smtClean="0"/>
              <a:t>AA</a:t>
            </a:r>
            <a:r>
              <a:rPr lang="en-US" sz="2800" b="1" baseline="-25000" dirty="0" err="1" smtClean="0"/>
              <a:t>vs</a:t>
            </a:r>
            <a:r>
              <a:rPr lang="en-IN" dirty="0" smtClean="0"/>
              <a:t>]</a:t>
            </a:r>
          </a:p>
          <a:p>
            <a:r>
              <a:rPr lang="en-IN" dirty="0" smtClean="0"/>
              <a:t>H is </a:t>
            </a:r>
            <a:r>
              <a:rPr lang="en-IN" dirty="0" err="1" smtClean="0"/>
              <a:t>Virama</a:t>
            </a:r>
            <a:r>
              <a:rPr lang="en-IN" dirty="0" smtClean="0"/>
              <a:t>/ </a:t>
            </a:r>
            <a:r>
              <a:rPr lang="en-IN" dirty="0" err="1" smtClean="0"/>
              <a:t>halant</a:t>
            </a:r>
            <a:endParaRPr lang="en-IN" dirty="0" smtClean="0"/>
          </a:p>
          <a:p>
            <a:r>
              <a:rPr lang="en-IN" dirty="0" smtClean="0"/>
              <a:t>| is a rule separator</a:t>
            </a:r>
          </a:p>
          <a:p>
            <a:r>
              <a:rPr lang="en-IN" dirty="0" smtClean="0"/>
              <a:t>[ ] - The enclosed items is optional under this bracket</a:t>
            </a:r>
          </a:p>
          <a:p>
            <a:r>
              <a:rPr lang="en-IN" dirty="0" smtClean="0"/>
              <a:t>{} - The enclosed item/items occurs zero or repeated multiple times</a:t>
            </a:r>
          </a:p>
          <a:p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Indic syllable boundary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No break rules for Indian languages</a:t>
            </a:r>
            <a:endParaRPr lang="en-IN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1916832"/>
          <a:ext cx="7344816" cy="4191803"/>
        </p:xfrm>
        <a:graphic>
          <a:graphicData uri="http://schemas.openxmlformats.org/drawingml/2006/table">
            <a:tbl>
              <a:tblPr/>
              <a:tblGrid>
                <a:gridCol w="1510481"/>
                <a:gridCol w="5834335"/>
              </a:tblGrid>
              <a:tr h="347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Rules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Do not break between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V[m]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Independent vowel and Modifier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{CH}C[v][m]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one or more </a:t>
                      </a:r>
                      <a:r>
                        <a:rPr lang="en-IN" sz="160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consonant(N) 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IN" sz="160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virama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 sequences and Consonant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zero or more </a:t>
                      </a:r>
                      <a:r>
                        <a:rPr lang="en-IN" sz="160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consonant(N) 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IN" sz="160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virama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 sequences , Consonant and dependent vowel sign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zero or more </a:t>
                      </a:r>
                      <a:r>
                        <a:rPr lang="en-IN" sz="160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consonant(N) 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IN" sz="160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virama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 sequences , Consonant and modifier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zero or more </a:t>
                      </a:r>
                      <a:r>
                        <a:rPr lang="en-IN" sz="160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consonant(N) 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IN" sz="160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virama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 sequences, Consonant ,dependent vowel sign and modifier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CH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Consonant(N) 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with </a:t>
                      </a:r>
                      <a:r>
                        <a:rPr lang="en-IN" sz="1600" dirty="0" err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virama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 (applicable only for those Indian languages where pure consonant appears at the end of the word)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Note : Consonant may or may not include </a:t>
            </a:r>
            <a:r>
              <a:rPr lang="en-IN" dirty="0" err="1" smtClean="0"/>
              <a:t>Nukta</a:t>
            </a:r>
            <a:r>
              <a:rPr lang="en-IN" dirty="0" smtClean="0"/>
              <a:t>(N)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423848" cy="9906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Categories values of Indic Orthographic syllable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  <a:noFill/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b="1" dirty="0" smtClean="0"/>
              <a:t>    </a:t>
            </a:r>
          </a:p>
          <a:p>
            <a:pPr algn="just">
              <a:buNone/>
            </a:pPr>
            <a:r>
              <a:rPr lang="en-IN" b="1" dirty="0" smtClean="0"/>
              <a:t>   </a:t>
            </a:r>
            <a:r>
              <a:rPr lang="en-IN" dirty="0" smtClean="0"/>
              <a:t>The precise list of characters with their Unicode code points of all the categories </a:t>
            </a:r>
            <a:r>
              <a:rPr lang="en-IN" dirty="0" err="1" smtClean="0"/>
              <a:t>i.e</a:t>
            </a:r>
            <a:r>
              <a:rPr lang="en-IN" dirty="0" smtClean="0"/>
              <a:t> C, H, V etc defined in Indic syllable definition are enclosed as appendix 1 on the following link :</a:t>
            </a:r>
          </a:p>
          <a:p>
            <a:pPr algn="just">
              <a:buNone/>
            </a:pPr>
            <a:endParaRPr lang="en-IN" b="1" dirty="0" smtClean="0"/>
          </a:p>
          <a:p>
            <a:pPr algn="just">
              <a:buNone/>
            </a:pPr>
            <a:r>
              <a:rPr lang="en-IN" b="1" dirty="0" smtClean="0"/>
              <a:t>   </a:t>
            </a:r>
            <a:r>
              <a:rPr lang="en-IN" b="1" dirty="0" smtClean="0">
                <a:hlinkClick r:id="rId2"/>
              </a:rPr>
              <a:t>http://www.unicode.org/L2/L2016/16161-indic-text-seg.pdf</a:t>
            </a:r>
            <a:r>
              <a:rPr lang="en-IN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Boundary determination for line breaking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  <a:noFill/>
        </p:spPr>
        <p:txBody>
          <a:bodyPr>
            <a:normAutofit/>
          </a:bodyPr>
          <a:lstStyle/>
          <a:p>
            <a:r>
              <a:rPr lang="en-IN" sz="2000" dirty="0" smtClean="0"/>
              <a:t>In Indic writing system , it is preferred that line breaks at word boundaries ,if required following principle may be adhered :</a:t>
            </a:r>
            <a:r>
              <a:rPr lang="en-IN" sz="2000" b="1" dirty="0" smtClean="0"/>
              <a:t>  </a:t>
            </a:r>
            <a:r>
              <a:rPr lang="en-IN" sz="2000" dirty="0" smtClean="0"/>
              <a:t>New line cannot begin with following symbols/Punctuation marks. Also these should be retain with the associated text :</a:t>
            </a:r>
          </a:p>
          <a:p>
            <a:pPr algn="just">
              <a:buNone/>
            </a:pPr>
            <a:endParaRPr lang="en-IN" sz="20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43240" y="2688804"/>
          <a:ext cx="5544616" cy="4175506"/>
        </p:xfrm>
        <a:graphic>
          <a:graphicData uri="http://schemas.openxmlformats.org/drawingml/2006/table">
            <a:tbl>
              <a:tblPr/>
              <a:tblGrid>
                <a:gridCol w="648072"/>
                <a:gridCol w="2643167"/>
                <a:gridCol w="225337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Symbols</a:t>
                      </a:r>
                      <a:endParaRPr lang="en-IN" sz="1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Character name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Unicode code-point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i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।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DANDA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+ 0964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i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Mangal"/>
                        </a:rPr>
                        <a:t>॥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DEVANAGARI DOUBLE DANDA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+ 0965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)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RIGHT PARENTHESIS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+ 0029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+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PLUS SIGN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+ 002B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*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ASTERISK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+ 002A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-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IN" sz="110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HYPHENATIONPOINT-VISIBLE HYPHEN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IN" sz="110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HYPHENATION-SOFT HYPHEN</a:t>
                      </a:r>
                      <a:endParaRPr lang="en-IN" sz="1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</a:t>
                      </a:r>
                      <a:r>
                        <a:rPr lang="en-IN" sz="1100" dirty="0" smtClean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2027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dirty="0" smtClean="0">
                          <a:solidFill>
                            <a:srgbClr val="000000"/>
                          </a:solidFill>
                          <a:latin typeface="Lucida Sans Unicode"/>
                          <a:ea typeface="Calibri"/>
                          <a:cs typeface="Times New Roman"/>
                        </a:rPr>
                        <a:t>U+ 00AD</a:t>
                      </a:r>
                      <a:endParaRPr lang="en-IN" sz="1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/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SOLIDUS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+ 002F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,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COMMA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+ 002C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.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FULL STOP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+ 002E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: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COLON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+ 003A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;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SEMICOLON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+ 003B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=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EQUALS SIGN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+ 003D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&gt; 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GREATER-THAN SIGN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+ 003E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]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RIGHT SQUARE BRACKET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+ 005D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_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LOW LINE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+ 005F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|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VERTICAL LINE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+ 007C</a:t>
                      </a:r>
                      <a:endParaRPr lang="en-IN" sz="1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}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RIGHT CURLY BRACKET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+ 007D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~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TILDE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+ 007E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%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PERCENT SIGN</a:t>
                      </a:r>
                      <a:endParaRPr lang="en-IN" sz="14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U + 0025</a:t>
                      </a:r>
                      <a:endParaRPr lang="en-IN" sz="1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IN" sz="4000" dirty="0" smtClean="0"/>
              <a:t>Hyphenation at line boundary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  <a:noFill/>
        </p:spPr>
        <p:txBody>
          <a:bodyPr>
            <a:normAutofit/>
          </a:bodyPr>
          <a:lstStyle/>
          <a:p>
            <a:pPr algn="just"/>
            <a:endParaRPr lang="en-IN" sz="2000" dirty="0" smtClean="0"/>
          </a:p>
          <a:p>
            <a:pPr algn="just"/>
            <a:r>
              <a:rPr lang="en-IN" sz="2000" dirty="0" smtClean="0"/>
              <a:t>The definition of Indic orthographic syllable may be used to break the line and a hyphen should be at the breaking point so that word can be read intuitively. </a:t>
            </a:r>
          </a:p>
          <a:p>
            <a:pPr algn="just"/>
            <a:r>
              <a:rPr lang="en-IN" sz="2000" dirty="0" smtClean="0"/>
              <a:t>However the language specific </a:t>
            </a:r>
            <a:r>
              <a:rPr lang="en-IN" sz="2000" dirty="0" err="1" smtClean="0"/>
              <a:t>morpho</a:t>
            </a:r>
            <a:r>
              <a:rPr lang="en-IN" sz="2000" dirty="0" smtClean="0"/>
              <a:t>-phonemic rules and industry practices (from media, publishing and grammar books) could be used for hyphenation.  U+ 00AD (soft hyphen) is used in some languages such as Tamil and Malayalam.</a:t>
            </a:r>
          </a:p>
          <a:p>
            <a:pPr algn="just"/>
            <a:endParaRPr lang="en-IN" sz="2000" dirty="0" smtClean="0"/>
          </a:p>
          <a:p>
            <a:pPr algn="just"/>
            <a:r>
              <a:rPr lang="en-IN" sz="2000" dirty="0" smtClean="0"/>
              <a:t>The hyphenated words can be broken at the hyphenation point (U + 2027) e.g.:</a:t>
            </a:r>
          </a:p>
          <a:p>
            <a:pPr lvl="0" algn="just">
              <a:buNone/>
            </a:pPr>
            <a:r>
              <a:rPr lang="en-IN" sz="2000" dirty="0" smtClean="0"/>
              <a:t>    </a:t>
            </a:r>
            <a:r>
              <a:rPr lang="hi-IN" sz="2000" dirty="0" smtClean="0"/>
              <a:t>नर-नारी </a:t>
            </a:r>
            <a:r>
              <a:rPr lang="en-IN" sz="2000" dirty="0" smtClean="0"/>
              <a:t>should be treated as:</a:t>
            </a:r>
          </a:p>
          <a:p>
            <a:pPr lvl="0" algn="just">
              <a:buNone/>
            </a:pPr>
            <a:r>
              <a:rPr lang="en-IN" sz="2000" dirty="0" smtClean="0"/>
              <a:t>    </a:t>
            </a:r>
            <a:r>
              <a:rPr lang="hi-IN" sz="2000" dirty="0" smtClean="0"/>
              <a:t>नर- </a:t>
            </a:r>
            <a:r>
              <a:rPr lang="en-IN" sz="2000" dirty="0" smtClean="0"/>
              <a:t>on the first line and </a:t>
            </a:r>
            <a:r>
              <a:rPr lang="hi-IN" sz="2000" dirty="0" smtClean="0"/>
              <a:t>नारी </a:t>
            </a:r>
            <a:r>
              <a:rPr lang="en-IN" sz="2000" dirty="0" smtClean="0"/>
              <a:t>on the next line</a:t>
            </a:r>
          </a:p>
          <a:p>
            <a:pPr algn="just"/>
            <a:endParaRPr lang="en-IN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IN" sz="4000" dirty="0" smtClean="0"/>
              <a:t>Hyphenation used in printed documents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  <a:noFill/>
        </p:spPr>
        <p:txBody>
          <a:bodyPr>
            <a:normAutofit/>
          </a:bodyPr>
          <a:lstStyle/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Hindi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7008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Punjabi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8291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572000" y="5733256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0" y="594928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4211960" y="270892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35798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8172400" y="479715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>Word-break at line boundary in south Indian language</a:t>
            </a:r>
            <a:endParaRPr lang="en-IN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Malayalam</a:t>
            </a:r>
            <a:endParaRPr lang="en-IN" dirty="0"/>
          </a:p>
        </p:txBody>
      </p:sp>
      <p:pic>
        <p:nvPicPr>
          <p:cNvPr id="14" name="Picture 13"/>
          <p:cNvPicPr/>
          <p:nvPr/>
        </p:nvPicPr>
        <p:blipFill>
          <a:blip r:embed="rId2">
            <a:lum contrast="30000"/>
          </a:blip>
          <a:srcRect l="51443" t="14530" r="29006" b="17379"/>
          <a:stretch>
            <a:fillRect/>
          </a:stretch>
        </p:blipFill>
        <p:spPr bwMode="auto">
          <a:xfrm>
            <a:off x="2357422" y="1857364"/>
            <a:ext cx="5743601" cy="483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Indic text segmentation results based on Indic syllable definition</a:t>
            </a:r>
            <a:endParaRPr lang="en-IN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2922741" cy="16276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2982741" cy="15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3024336" cy="17437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4824"/>
            <a:ext cx="4019525" cy="21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157192"/>
            <a:ext cx="295232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Indic text segmentation results based on Indic syllable definition</a:t>
            </a:r>
            <a:endParaRPr lang="en-IN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5619750" cy="2009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916832"/>
            <a:ext cx="5524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97152"/>
            <a:ext cx="3024336" cy="14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84976" cy="9906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Proposal to incorporate Indian languages requirements in UAX#29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  <a:noFill/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IN" b="1" dirty="0" smtClean="0"/>
              <a:t>    </a:t>
            </a:r>
            <a:r>
              <a:rPr lang="en-US" dirty="0" smtClean="0"/>
              <a:t>It is proposed to incorporate following Indian languages text segmentation requirements in UAX#29</a:t>
            </a:r>
            <a:endParaRPr lang="en-IN" dirty="0" smtClean="0"/>
          </a:p>
          <a:p>
            <a:pPr marL="1077913" lvl="2" indent="-452438" algn="just"/>
            <a:r>
              <a:rPr lang="en-US" dirty="0" smtClean="0"/>
              <a:t>Additional information on Indic orthographic syllable boundaries based on tailored grapheme cluster define in UAX#29</a:t>
            </a:r>
            <a:endParaRPr lang="en-IN" dirty="0" smtClean="0"/>
          </a:p>
          <a:p>
            <a:pPr marL="1077913" lvl="2" indent="-452438" algn="just"/>
            <a:r>
              <a:rPr lang="en-US" dirty="0" smtClean="0"/>
              <a:t>ABNF valid segmentation definition to define Indian languages orthographic syllable</a:t>
            </a:r>
            <a:endParaRPr lang="en-IN" dirty="0" smtClean="0"/>
          </a:p>
          <a:p>
            <a:pPr marL="1077913" lvl="2" indent="-452438" algn="just"/>
            <a:r>
              <a:rPr lang="en-US" dirty="0" smtClean="0"/>
              <a:t>No break rules for determination of Indic syllable boundary</a:t>
            </a:r>
            <a:endParaRPr lang="en-IN" dirty="0" smtClean="0"/>
          </a:p>
          <a:p>
            <a:pPr marL="1077913" lvl="2" indent="-452438" algn="just"/>
            <a:r>
              <a:rPr lang="en-US" dirty="0" smtClean="0"/>
              <a:t>Information for identification of boundaries of first letter styling, Guiding principles of line breaking at syllable level for Indian languages.</a:t>
            </a:r>
          </a:p>
          <a:p>
            <a:pPr marL="1077913" lvl="2" indent="-452438" algn="just"/>
            <a:r>
              <a:rPr lang="en-US" dirty="0" smtClean="0"/>
              <a:t>Detailed report at </a:t>
            </a:r>
            <a:r>
              <a:rPr lang="en-US" dirty="0" smtClean="0">
                <a:hlinkClick r:id="rId2"/>
              </a:rPr>
              <a:t>L2/16-161</a:t>
            </a:r>
            <a:endParaRPr lang="en-IN" dirty="0" smtClean="0"/>
          </a:p>
          <a:p>
            <a:pPr lvl="2" algn="just">
              <a:buNone/>
            </a:pPr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-108520" y="116632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   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Major Scripts and Corresponding Languages in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India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3810000" y="3276600"/>
            <a:ext cx="1219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8862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Brahmi Script (Ashokan)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352800" y="129540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              Indus Script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                   </a:t>
            </a:r>
            <a:endParaRPr lang="en-US" sz="16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(proto Brahmi Scripts)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     	</a:t>
            </a:r>
            <a:r>
              <a:rPr lang="en-US" sz="1600">
                <a:latin typeface="Calibri" pitchFamily="34" charset="0"/>
              </a:rPr>
              <a:t>?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667000" y="9906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              </a:t>
            </a:r>
            <a:r>
              <a:rPr lang="en-US" sz="1400">
                <a:latin typeface="Calibri" pitchFamily="34" charset="0"/>
              </a:rPr>
              <a:t>Unknown Ancient Scripts</a:t>
            </a:r>
            <a:r>
              <a:rPr lang="en-US" sz="1600">
                <a:latin typeface="Calibri" pitchFamily="34" charset="0"/>
              </a:rPr>
              <a:t> </a:t>
            </a:r>
          </a:p>
        </p:txBody>
      </p:sp>
      <p:cxnSp>
        <p:nvCxnSpPr>
          <p:cNvPr id="4103" name="AutoShape 9"/>
          <p:cNvCxnSpPr>
            <a:cxnSpLocks noChangeShapeType="1"/>
            <a:endCxn id="4185" idx="6"/>
          </p:cNvCxnSpPr>
          <p:nvPr/>
        </p:nvCxnSpPr>
        <p:spPr bwMode="auto">
          <a:xfrm rot="10800000">
            <a:off x="2286000" y="3238500"/>
            <a:ext cx="1524000" cy="419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228600" y="10668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304800" y="1066800"/>
            <a:ext cx="152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Northern   Scripts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(Gupta Scripts)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1371600" y="3124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Sharda</a:t>
            </a:r>
          </a:p>
        </p:txBody>
      </p:sp>
      <p:cxnSp>
        <p:nvCxnSpPr>
          <p:cNvPr id="4107" name="AutoShape 13"/>
          <p:cNvCxnSpPr>
            <a:cxnSpLocks noChangeShapeType="1"/>
            <a:endCxn id="4186" idx="6"/>
          </p:cNvCxnSpPr>
          <p:nvPr/>
        </p:nvCxnSpPr>
        <p:spPr bwMode="auto">
          <a:xfrm rot="10800000" flipV="1">
            <a:off x="1066800" y="3124200"/>
            <a:ext cx="381000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0" y="31242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       Landa</a:t>
            </a:r>
          </a:p>
        </p:txBody>
      </p:sp>
      <p:cxnSp>
        <p:nvCxnSpPr>
          <p:cNvPr id="4109" name="AutoShape 15"/>
          <p:cNvCxnSpPr>
            <a:cxnSpLocks noChangeShapeType="1"/>
          </p:cNvCxnSpPr>
          <p:nvPr/>
        </p:nvCxnSpPr>
        <p:spPr bwMode="auto">
          <a:xfrm rot="5400000">
            <a:off x="473869" y="3564731"/>
            <a:ext cx="371475" cy="252413"/>
          </a:xfrm>
          <a:prstGeom prst="curvedConnector3">
            <a:avLst>
              <a:gd name="adj1" fmla="val 589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0" y="38862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Gurmukhi</a:t>
            </a:r>
          </a:p>
        </p:txBody>
      </p:sp>
      <p:cxnSp>
        <p:nvCxnSpPr>
          <p:cNvPr id="4111" name="AutoShape 17"/>
          <p:cNvCxnSpPr>
            <a:cxnSpLocks noChangeShapeType="1"/>
            <a:stCxn id="4099" idx="2"/>
          </p:cNvCxnSpPr>
          <p:nvPr/>
        </p:nvCxnSpPr>
        <p:spPr bwMode="auto">
          <a:xfrm rot="10800000" flipV="1">
            <a:off x="2819400" y="3695700"/>
            <a:ext cx="9906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2209800" y="3733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Kutil</a:t>
            </a:r>
          </a:p>
        </p:txBody>
      </p:sp>
      <p:cxnSp>
        <p:nvCxnSpPr>
          <p:cNvPr id="4113" name="AutoShape 19"/>
          <p:cNvCxnSpPr>
            <a:cxnSpLocks noChangeShapeType="1"/>
            <a:stCxn id="4190" idx="3"/>
          </p:cNvCxnSpPr>
          <p:nvPr/>
        </p:nvCxnSpPr>
        <p:spPr bwMode="auto">
          <a:xfrm rot="5400000">
            <a:off x="2085182" y="3890168"/>
            <a:ext cx="120650" cy="3286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4" name="AutoShape 20"/>
          <p:cNvCxnSpPr>
            <a:cxnSpLocks noChangeShapeType="1"/>
          </p:cNvCxnSpPr>
          <p:nvPr/>
        </p:nvCxnSpPr>
        <p:spPr bwMode="auto">
          <a:xfrm rot="5400000">
            <a:off x="3505200" y="3810000"/>
            <a:ext cx="304800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15" name="Text Box 21"/>
          <p:cNvSpPr txBox="1">
            <a:spLocks noChangeArrowheads="1"/>
          </p:cNvSpPr>
          <p:nvPr/>
        </p:nvSpPr>
        <p:spPr bwMode="auto">
          <a:xfrm>
            <a:off x="1295400" y="39624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Nagari</a:t>
            </a:r>
          </a:p>
        </p:txBody>
      </p:sp>
      <p:sp>
        <p:nvSpPr>
          <p:cNvPr id="4116" name="Text Box 22"/>
          <p:cNvSpPr txBox="1">
            <a:spLocks noChangeArrowheads="1"/>
          </p:cNvSpPr>
          <p:nvPr/>
        </p:nvSpPr>
        <p:spPr bwMode="auto">
          <a:xfrm>
            <a:off x="3200400" y="4114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Gaur</a:t>
            </a:r>
          </a:p>
        </p:txBody>
      </p:sp>
      <p:sp>
        <p:nvSpPr>
          <p:cNvPr id="4117" name="Text Box 23"/>
          <p:cNvSpPr txBox="1">
            <a:spLocks noChangeArrowheads="1"/>
          </p:cNvSpPr>
          <p:nvPr/>
        </p:nvSpPr>
        <p:spPr bwMode="auto">
          <a:xfrm>
            <a:off x="2438400" y="4953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Oriya</a:t>
            </a:r>
          </a:p>
        </p:txBody>
      </p:sp>
      <p:sp>
        <p:nvSpPr>
          <p:cNvPr id="4118" name="Text Box 24"/>
          <p:cNvSpPr txBox="1">
            <a:spLocks noChangeArrowheads="1"/>
          </p:cNvSpPr>
          <p:nvPr/>
        </p:nvSpPr>
        <p:spPr bwMode="auto">
          <a:xfrm>
            <a:off x="2514600" y="54864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Bangla</a:t>
            </a:r>
          </a:p>
        </p:txBody>
      </p:sp>
      <p:sp>
        <p:nvSpPr>
          <p:cNvPr id="4119" name="Text Box 25"/>
          <p:cNvSpPr txBox="1">
            <a:spLocks noChangeArrowheads="1"/>
          </p:cNvSpPr>
          <p:nvPr/>
        </p:nvSpPr>
        <p:spPr bwMode="auto">
          <a:xfrm>
            <a:off x="3352800" y="54102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Assamese</a:t>
            </a:r>
          </a:p>
        </p:txBody>
      </p:sp>
      <p:sp>
        <p:nvSpPr>
          <p:cNvPr id="4120" name="Text Box 26"/>
          <p:cNvSpPr txBox="1">
            <a:spLocks noChangeArrowheads="1"/>
          </p:cNvSpPr>
          <p:nvPr/>
        </p:nvSpPr>
        <p:spPr bwMode="auto">
          <a:xfrm>
            <a:off x="3733800" y="57912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Maithali</a:t>
            </a:r>
          </a:p>
        </p:txBody>
      </p:sp>
      <p:sp>
        <p:nvSpPr>
          <p:cNvPr id="4121" name="Line 27"/>
          <p:cNvSpPr>
            <a:spLocks noChangeShapeType="1"/>
          </p:cNvSpPr>
          <p:nvPr/>
        </p:nvSpPr>
        <p:spPr bwMode="auto">
          <a:xfrm>
            <a:off x="3886200" y="4267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cxnSp>
        <p:nvCxnSpPr>
          <p:cNvPr id="4122" name="AutoShape 28"/>
          <p:cNvCxnSpPr>
            <a:cxnSpLocks noChangeShapeType="1"/>
          </p:cNvCxnSpPr>
          <p:nvPr/>
        </p:nvCxnSpPr>
        <p:spPr bwMode="auto">
          <a:xfrm rot="5400000">
            <a:off x="1181100" y="4457700"/>
            <a:ext cx="533400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3" name="AutoShape 29"/>
          <p:cNvCxnSpPr>
            <a:cxnSpLocks noChangeShapeType="1"/>
            <a:stCxn id="4191" idx="3"/>
            <a:endCxn id="4192" idx="0"/>
          </p:cNvCxnSpPr>
          <p:nvPr/>
        </p:nvCxnSpPr>
        <p:spPr bwMode="auto">
          <a:xfrm rot="5400000">
            <a:off x="351632" y="4366418"/>
            <a:ext cx="1187450" cy="900113"/>
          </a:xfrm>
          <a:prstGeom prst="curvedConnector3">
            <a:avLst>
              <a:gd name="adj1" fmla="val 4037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4" name="AutoShape 30"/>
          <p:cNvCxnSpPr>
            <a:cxnSpLocks noChangeShapeType="1"/>
            <a:stCxn id="4191" idx="5"/>
            <a:endCxn id="4196" idx="1"/>
          </p:cNvCxnSpPr>
          <p:nvPr/>
        </p:nvCxnSpPr>
        <p:spPr bwMode="auto">
          <a:xfrm rot="16200000" flipH="1">
            <a:off x="1767681" y="4336257"/>
            <a:ext cx="339725" cy="112712"/>
          </a:xfrm>
          <a:prstGeom prst="curvedConnector3">
            <a:avLst>
              <a:gd name="adj1" fmla="val 4672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5" name="Text Box 31"/>
          <p:cNvSpPr txBox="1">
            <a:spLocks noChangeArrowheads="1"/>
          </p:cNvSpPr>
          <p:nvPr/>
        </p:nvSpPr>
        <p:spPr bwMode="auto">
          <a:xfrm>
            <a:off x="0" y="5486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Devanagari</a:t>
            </a:r>
          </a:p>
        </p:txBody>
      </p:sp>
      <p:sp>
        <p:nvSpPr>
          <p:cNvPr id="4126" name="Text Box 32"/>
          <p:cNvSpPr txBox="1">
            <a:spLocks noChangeArrowheads="1"/>
          </p:cNvSpPr>
          <p:nvPr/>
        </p:nvSpPr>
        <p:spPr bwMode="auto">
          <a:xfrm>
            <a:off x="1905000" y="4419600"/>
            <a:ext cx="685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  Jain Nagari</a:t>
            </a:r>
          </a:p>
          <a:p>
            <a:pPr>
              <a:spcBef>
                <a:spcPct val="50000"/>
              </a:spcBef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990600" y="4800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Gauri</a:t>
            </a:r>
          </a:p>
        </p:txBody>
      </p:sp>
      <p:sp>
        <p:nvSpPr>
          <p:cNvPr id="4128" name="Text Box 34"/>
          <p:cNvSpPr txBox="1">
            <a:spLocks noChangeArrowheads="1"/>
          </p:cNvSpPr>
          <p:nvPr/>
        </p:nvSpPr>
        <p:spPr bwMode="auto">
          <a:xfrm>
            <a:off x="1371600" y="5257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Kaithi</a:t>
            </a:r>
          </a:p>
        </p:txBody>
      </p:sp>
      <p:sp>
        <p:nvSpPr>
          <p:cNvPr id="4129" name="Text Box 35"/>
          <p:cNvSpPr txBox="1">
            <a:spLocks noChangeArrowheads="1"/>
          </p:cNvSpPr>
          <p:nvPr/>
        </p:nvSpPr>
        <p:spPr bwMode="auto">
          <a:xfrm>
            <a:off x="1524000" y="6019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Gujarati</a:t>
            </a:r>
          </a:p>
        </p:txBody>
      </p:sp>
      <p:cxnSp>
        <p:nvCxnSpPr>
          <p:cNvPr id="4130" name="AutoShape 36"/>
          <p:cNvCxnSpPr>
            <a:cxnSpLocks noChangeShapeType="1"/>
          </p:cNvCxnSpPr>
          <p:nvPr/>
        </p:nvCxnSpPr>
        <p:spPr bwMode="auto">
          <a:xfrm>
            <a:off x="4419600" y="4114800"/>
            <a:ext cx="609600" cy="228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31" name="Oval 37"/>
          <p:cNvSpPr>
            <a:spLocks noChangeArrowheads="1"/>
          </p:cNvSpPr>
          <p:nvPr/>
        </p:nvSpPr>
        <p:spPr bwMode="auto">
          <a:xfrm>
            <a:off x="4572000" y="5410200"/>
            <a:ext cx="8382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32" name="Oval 38"/>
          <p:cNvSpPr>
            <a:spLocks noChangeArrowheads="1"/>
          </p:cNvSpPr>
          <p:nvPr/>
        </p:nvSpPr>
        <p:spPr bwMode="auto">
          <a:xfrm>
            <a:off x="5181600" y="5029200"/>
            <a:ext cx="1371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33" name="Text Box 39"/>
          <p:cNvSpPr txBox="1">
            <a:spLocks noChangeArrowheads="1"/>
          </p:cNvSpPr>
          <p:nvPr/>
        </p:nvSpPr>
        <p:spPr bwMode="auto">
          <a:xfrm>
            <a:off x="4648200" y="54102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Tibetan</a:t>
            </a:r>
          </a:p>
        </p:txBody>
      </p:sp>
      <p:sp>
        <p:nvSpPr>
          <p:cNvPr id="4134" name="Text Box 40"/>
          <p:cNvSpPr txBox="1">
            <a:spLocks noChangeArrowheads="1"/>
          </p:cNvSpPr>
          <p:nvPr/>
        </p:nvSpPr>
        <p:spPr bwMode="auto">
          <a:xfrm>
            <a:off x="5257800" y="5029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Central Asian </a:t>
            </a:r>
          </a:p>
        </p:txBody>
      </p:sp>
      <p:cxnSp>
        <p:nvCxnSpPr>
          <p:cNvPr id="4135" name="AutoShape 41"/>
          <p:cNvCxnSpPr>
            <a:cxnSpLocks noChangeShapeType="1"/>
          </p:cNvCxnSpPr>
          <p:nvPr/>
        </p:nvCxnSpPr>
        <p:spPr bwMode="auto">
          <a:xfrm>
            <a:off x="4953000" y="3886200"/>
            <a:ext cx="1676400" cy="228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6" name="AutoShape 42"/>
          <p:cNvCxnSpPr>
            <a:cxnSpLocks noChangeShapeType="1"/>
          </p:cNvCxnSpPr>
          <p:nvPr/>
        </p:nvCxnSpPr>
        <p:spPr bwMode="auto">
          <a:xfrm>
            <a:off x="4724400" y="4038600"/>
            <a:ext cx="2743200" cy="1219200"/>
          </a:xfrm>
          <a:prstGeom prst="curvedConnector3">
            <a:avLst>
              <a:gd name="adj1" fmla="val 6348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37" name="Text Box 43"/>
          <p:cNvSpPr txBox="1">
            <a:spLocks noChangeArrowheads="1"/>
          </p:cNvSpPr>
          <p:nvPr/>
        </p:nvSpPr>
        <p:spPr bwMode="auto">
          <a:xfrm>
            <a:off x="7391400" y="10668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Southern   Scripts</a:t>
            </a:r>
          </a:p>
        </p:txBody>
      </p:sp>
      <p:sp>
        <p:nvSpPr>
          <p:cNvPr id="4138" name="Rectangle 44"/>
          <p:cNvSpPr>
            <a:spLocks noChangeArrowheads="1"/>
          </p:cNvSpPr>
          <p:nvPr/>
        </p:nvSpPr>
        <p:spPr bwMode="auto">
          <a:xfrm>
            <a:off x="7315200" y="9906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cxnSp>
        <p:nvCxnSpPr>
          <p:cNvPr id="4139" name="AutoShape 45"/>
          <p:cNvCxnSpPr>
            <a:cxnSpLocks noChangeShapeType="1"/>
            <a:endCxn id="4146" idx="1"/>
          </p:cNvCxnSpPr>
          <p:nvPr/>
        </p:nvCxnSpPr>
        <p:spPr bwMode="auto">
          <a:xfrm rot="16200000" flipH="1">
            <a:off x="6553993" y="5409407"/>
            <a:ext cx="1046163" cy="438150"/>
          </a:xfrm>
          <a:prstGeom prst="curvedConnector3">
            <a:avLst>
              <a:gd name="adj1" fmla="val 4734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40" name="AutoShape 46"/>
          <p:cNvCxnSpPr>
            <a:cxnSpLocks noChangeShapeType="1"/>
            <a:endCxn id="4143" idx="3"/>
          </p:cNvCxnSpPr>
          <p:nvPr/>
        </p:nvCxnSpPr>
        <p:spPr bwMode="auto">
          <a:xfrm flipV="1">
            <a:off x="7510463" y="4984750"/>
            <a:ext cx="722312" cy="2841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41" name="AutoShape 47"/>
          <p:cNvCxnSpPr>
            <a:cxnSpLocks noChangeShapeType="1"/>
            <a:endCxn id="4145" idx="0"/>
          </p:cNvCxnSpPr>
          <p:nvPr/>
        </p:nvCxnSpPr>
        <p:spPr bwMode="auto">
          <a:xfrm rot="5400000">
            <a:off x="6172994" y="5485606"/>
            <a:ext cx="990600" cy="777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42" name="AutoShape 48"/>
          <p:cNvCxnSpPr>
            <a:cxnSpLocks noChangeShapeType="1"/>
            <a:endCxn id="4149" idx="1"/>
          </p:cNvCxnSpPr>
          <p:nvPr/>
        </p:nvCxnSpPr>
        <p:spPr bwMode="auto">
          <a:xfrm>
            <a:off x="7467600" y="5257800"/>
            <a:ext cx="609600" cy="4429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43" name="Oval 49"/>
          <p:cNvSpPr>
            <a:spLocks noChangeArrowheads="1"/>
          </p:cNvSpPr>
          <p:nvPr/>
        </p:nvSpPr>
        <p:spPr bwMode="auto">
          <a:xfrm>
            <a:off x="8077200" y="4724400"/>
            <a:ext cx="1066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44" name="Oval 50"/>
          <p:cNvSpPr>
            <a:spLocks noChangeArrowheads="1"/>
          </p:cNvSpPr>
          <p:nvPr/>
        </p:nvSpPr>
        <p:spPr bwMode="auto">
          <a:xfrm>
            <a:off x="8077200" y="5486400"/>
            <a:ext cx="838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45" name="Oval 51"/>
          <p:cNvSpPr>
            <a:spLocks noChangeArrowheads="1"/>
          </p:cNvSpPr>
          <p:nvPr/>
        </p:nvSpPr>
        <p:spPr bwMode="auto">
          <a:xfrm>
            <a:off x="6172200" y="6019800"/>
            <a:ext cx="914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46" name="Oval 52"/>
          <p:cNvSpPr>
            <a:spLocks noChangeArrowheads="1"/>
          </p:cNvSpPr>
          <p:nvPr/>
        </p:nvSpPr>
        <p:spPr bwMode="auto">
          <a:xfrm>
            <a:off x="7162800" y="6096000"/>
            <a:ext cx="914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47" name="Text Box 53"/>
          <p:cNvSpPr txBox="1">
            <a:spLocks noChangeArrowheads="1"/>
          </p:cNvSpPr>
          <p:nvPr/>
        </p:nvSpPr>
        <p:spPr bwMode="auto">
          <a:xfrm>
            <a:off x="6172200" y="60960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Kole hat</a:t>
            </a:r>
          </a:p>
        </p:txBody>
      </p:sp>
      <p:sp>
        <p:nvSpPr>
          <p:cNvPr id="4148" name="Text Box 54"/>
          <p:cNvSpPr txBox="1">
            <a:spLocks noChangeArrowheads="1"/>
          </p:cNvSpPr>
          <p:nvPr/>
        </p:nvSpPr>
        <p:spPr bwMode="auto">
          <a:xfrm>
            <a:off x="7162800" y="6172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Vettashut</a:t>
            </a:r>
          </a:p>
        </p:txBody>
      </p:sp>
      <p:sp>
        <p:nvSpPr>
          <p:cNvPr id="4149" name="Text Box 55"/>
          <p:cNvSpPr txBox="1">
            <a:spLocks noChangeArrowheads="1"/>
          </p:cNvSpPr>
          <p:nvPr/>
        </p:nvSpPr>
        <p:spPr bwMode="auto">
          <a:xfrm>
            <a:off x="8077200" y="5562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Kannadda</a:t>
            </a:r>
          </a:p>
        </p:txBody>
      </p:sp>
      <p:sp>
        <p:nvSpPr>
          <p:cNvPr id="4150" name="Text Box 56"/>
          <p:cNvSpPr txBox="1">
            <a:spLocks noChangeArrowheads="1"/>
          </p:cNvSpPr>
          <p:nvPr/>
        </p:nvSpPr>
        <p:spPr bwMode="auto">
          <a:xfrm>
            <a:off x="8153400" y="4724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Telugu</a:t>
            </a:r>
          </a:p>
        </p:txBody>
      </p:sp>
      <p:sp>
        <p:nvSpPr>
          <p:cNvPr id="4151" name="Oval 57"/>
          <p:cNvSpPr>
            <a:spLocks noChangeArrowheads="1"/>
          </p:cNvSpPr>
          <p:nvPr/>
        </p:nvSpPr>
        <p:spPr bwMode="auto">
          <a:xfrm>
            <a:off x="6629400" y="3657600"/>
            <a:ext cx="2514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52" name="Text Box 58"/>
          <p:cNvSpPr txBox="1">
            <a:spLocks noChangeArrowheads="1"/>
          </p:cNvSpPr>
          <p:nvPr/>
        </p:nvSpPr>
        <p:spPr bwMode="auto">
          <a:xfrm>
            <a:off x="6858000" y="3733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       South-eastern Asian- Burmese, Thai,   Cambodian, Indonesian, Malasiyan, vietbames, Philipines etc</a:t>
            </a:r>
          </a:p>
        </p:txBody>
      </p:sp>
      <p:sp>
        <p:nvSpPr>
          <p:cNvPr id="4153" name="Oval 59"/>
          <p:cNvSpPr>
            <a:spLocks noChangeArrowheads="1"/>
          </p:cNvSpPr>
          <p:nvPr/>
        </p:nvSpPr>
        <p:spPr bwMode="auto">
          <a:xfrm>
            <a:off x="6705600" y="2514600"/>
            <a:ext cx="838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cxnSp>
        <p:nvCxnSpPr>
          <p:cNvPr id="4154" name="AutoShape 60"/>
          <p:cNvCxnSpPr>
            <a:cxnSpLocks noChangeShapeType="1"/>
            <a:endCxn id="4166" idx="2"/>
          </p:cNvCxnSpPr>
          <p:nvPr/>
        </p:nvCxnSpPr>
        <p:spPr bwMode="auto">
          <a:xfrm flipV="1">
            <a:off x="6172200" y="3505200"/>
            <a:ext cx="9906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55" name="Line 61"/>
          <p:cNvSpPr>
            <a:spLocks noChangeShapeType="1"/>
          </p:cNvSpPr>
          <p:nvPr/>
        </p:nvSpPr>
        <p:spPr bwMode="auto">
          <a:xfrm flipV="1">
            <a:off x="7239000" y="2362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56" name="Line 62"/>
          <p:cNvSpPr>
            <a:spLocks noChangeShapeType="1"/>
          </p:cNvSpPr>
          <p:nvPr/>
        </p:nvSpPr>
        <p:spPr bwMode="auto">
          <a:xfrm flipV="1">
            <a:off x="68580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57" name="Oval 63"/>
          <p:cNvSpPr>
            <a:spLocks noChangeArrowheads="1"/>
          </p:cNvSpPr>
          <p:nvPr/>
        </p:nvSpPr>
        <p:spPr bwMode="auto">
          <a:xfrm>
            <a:off x="7391400" y="1905000"/>
            <a:ext cx="838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58" name="Line 64"/>
          <p:cNvSpPr>
            <a:spLocks noChangeShapeType="1"/>
          </p:cNvSpPr>
          <p:nvPr/>
        </p:nvSpPr>
        <p:spPr bwMode="auto">
          <a:xfrm flipH="1">
            <a:off x="8153400" y="1905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59" name="Line 65"/>
          <p:cNvSpPr>
            <a:spLocks noChangeShapeType="1"/>
          </p:cNvSpPr>
          <p:nvPr/>
        </p:nvSpPr>
        <p:spPr bwMode="auto">
          <a:xfrm>
            <a:off x="7924800" y="2438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60" name="Oval 66"/>
          <p:cNvSpPr>
            <a:spLocks noChangeArrowheads="1"/>
          </p:cNvSpPr>
          <p:nvPr/>
        </p:nvSpPr>
        <p:spPr bwMode="auto">
          <a:xfrm>
            <a:off x="8229600" y="1600200"/>
            <a:ext cx="914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61" name="Oval 67"/>
          <p:cNvSpPr>
            <a:spLocks noChangeArrowheads="1"/>
          </p:cNvSpPr>
          <p:nvPr/>
        </p:nvSpPr>
        <p:spPr bwMode="auto">
          <a:xfrm>
            <a:off x="7848600" y="2514600"/>
            <a:ext cx="990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62" name="Oval 68"/>
          <p:cNvSpPr>
            <a:spLocks noChangeArrowheads="1"/>
          </p:cNvSpPr>
          <p:nvPr/>
        </p:nvSpPr>
        <p:spPr bwMode="auto">
          <a:xfrm>
            <a:off x="6781800" y="3048000"/>
            <a:ext cx="838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63" name="Line 69"/>
          <p:cNvSpPr>
            <a:spLocks noChangeShapeType="1"/>
          </p:cNvSpPr>
          <p:nvPr/>
        </p:nvSpPr>
        <p:spPr bwMode="auto">
          <a:xfrm flipV="1">
            <a:off x="76200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64" name="Oval 70"/>
          <p:cNvSpPr>
            <a:spLocks noChangeArrowheads="1"/>
          </p:cNvSpPr>
          <p:nvPr/>
        </p:nvSpPr>
        <p:spPr bwMode="auto">
          <a:xfrm>
            <a:off x="7848600" y="3048000"/>
            <a:ext cx="1066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65" name="Oval 71"/>
          <p:cNvSpPr>
            <a:spLocks noChangeArrowheads="1"/>
          </p:cNvSpPr>
          <p:nvPr/>
        </p:nvSpPr>
        <p:spPr bwMode="auto">
          <a:xfrm>
            <a:off x="6400800" y="1905000"/>
            <a:ext cx="76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66" name="Text Box 72"/>
          <p:cNvSpPr txBox="1">
            <a:spLocks noChangeArrowheads="1"/>
          </p:cNvSpPr>
          <p:nvPr/>
        </p:nvSpPr>
        <p:spPr bwMode="auto">
          <a:xfrm>
            <a:off x="6781800" y="3048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Sinhali Brahmi</a:t>
            </a:r>
          </a:p>
        </p:txBody>
      </p:sp>
      <p:sp>
        <p:nvSpPr>
          <p:cNvPr id="4167" name="Text Box 73"/>
          <p:cNvSpPr txBox="1">
            <a:spLocks noChangeArrowheads="1"/>
          </p:cNvSpPr>
          <p:nvPr/>
        </p:nvSpPr>
        <p:spPr bwMode="auto">
          <a:xfrm>
            <a:off x="8001000" y="3048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Cental Sinhali</a:t>
            </a:r>
          </a:p>
        </p:txBody>
      </p:sp>
      <p:sp>
        <p:nvSpPr>
          <p:cNvPr id="4168" name="Text Box 74"/>
          <p:cNvSpPr txBox="1">
            <a:spLocks noChangeArrowheads="1"/>
          </p:cNvSpPr>
          <p:nvPr/>
        </p:nvSpPr>
        <p:spPr bwMode="auto">
          <a:xfrm>
            <a:off x="6781800" y="251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Pallava Granth</a:t>
            </a:r>
          </a:p>
        </p:txBody>
      </p:sp>
      <p:sp>
        <p:nvSpPr>
          <p:cNvPr id="4169" name="Text Box 75"/>
          <p:cNvSpPr txBox="1">
            <a:spLocks noChangeArrowheads="1"/>
          </p:cNvSpPr>
          <p:nvPr/>
        </p:nvSpPr>
        <p:spPr bwMode="auto">
          <a:xfrm>
            <a:off x="7391400" y="2057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Malayalam</a:t>
            </a:r>
          </a:p>
        </p:txBody>
      </p:sp>
      <p:sp>
        <p:nvSpPr>
          <p:cNvPr id="4170" name="Text Box 76"/>
          <p:cNvSpPr txBox="1">
            <a:spLocks noChangeArrowheads="1"/>
          </p:cNvSpPr>
          <p:nvPr/>
        </p:nvSpPr>
        <p:spPr bwMode="auto">
          <a:xfrm>
            <a:off x="8001000" y="251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Southern Sinhalese</a:t>
            </a:r>
          </a:p>
        </p:txBody>
      </p:sp>
      <p:sp>
        <p:nvSpPr>
          <p:cNvPr id="4171" name="Text Box 77"/>
          <p:cNvSpPr txBox="1">
            <a:spLocks noChangeArrowheads="1"/>
          </p:cNvSpPr>
          <p:nvPr/>
        </p:nvSpPr>
        <p:spPr bwMode="auto">
          <a:xfrm>
            <a:off x="8382000" y="1676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Grantha</a:t>
            </a:r>
          </a:p>
        </p:txBody>
      </p:sp>
      <p:sp>
        <p:nvSpPr>
          <p:cNvPr id="4172" name="Text Box 78"/>
          <p:cNvSpPr txBox="1">
            <a:spLocks noChangeArrowheads="1"/>
          </p:cNvSpPr>
          <p:nvPr/>
        </p:nvSpPr>
        <p:spPr bwMode="auto">
          <a:xfrm>
            <a:off x="6477000" y="19812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Tamil</a:t>
            </a:r>
          </a:p>
        </p:txBody>
      </p:sp>
      <p:cxnSp>
        <p:nvCxnSpPr>
          <p:cNvPr id="4173" name="AutoShape 79"/>
          <p:cNvCxnSpPr>
            <a:cxnSpLocks noChangeShapeType="1"/>
          </p:cNvCxnSpPr>
          <p:nvPr/>
        </p:nvCxnSpPr>
        <p:spPr bwMode="auto">
          <a:xfrm rot="10800000" flipH="1" flipV="1">
            <a:off x="381000" y="762000"/>
            <a:ext cx="3429000" cy="2819400"/>
          </a:xfrm>
          <a:prstGeom prst="curvedConnector3">
            <a:avLst>
              <a:gd name="adj1" fmla="val 852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74" name="Oval 80"/>
          <p:cNvSpPr>
            <a:spLocks noChangeArrowheads="1"/>
          </p:cNvSpPr>
          <p:nvPr/>
        </p:nvSpPr>
        <p:spPr bwMode="auto">
          <a:xfrm>
            <a:off x="3733800" y="2503488"/>
            <a:ext cx="1295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75" name="Text Box 81"/>
          <p:cNvSpPr txBox="1">
            <a:spLocks noChangeArrowheads="1"/>
          </p:cNvSpPr>
          <p:nvPr/>
        </p:nvSpPr>
        <p:spPr bwMode="auto">
          <a:xfrm>
            <a:off x="3886200" y="259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Brahmi Script</a:t>
            </a:r>
          </a:p>
        </p:txBody>
      </p:sp>
      <p:sp>
        <p:nvSpPr>
          <p:cNvPr id="4176" name="Text Box 82"/>
          <p:cNvSpPr txBox="1">
            <a:spLocks noChangeArrowheads="1"/>
          </p:cNvSpPr>
          <p:nvPr/>
        </p:nvSpPr>
        <p:spPr bwMode="auto">
          <a:xfrm>
            <a:off x="4038600" y="4572000"/>
            <a:ext cx="9906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Nepali (Newari)</a:t>
            </a: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cxnSp>
        <p:nvCxnSpPr>
          <p:cNvPr id="4177" name="AutoShape 83"/>
          <p:cNvCxnSpPr>
            <a:cxnSpLocks noChangeShapeType="1"/>
          </p:cNvCxnSpPr>
          <p:nvPr/>
        </p:nvCxnSpPr>
        <p:spPr bwMode="auto">
          <a:xfrm flipV="1">
            <a:off x="4953000" y="685800"/>
            <a:ext cx="3581400" cy="2797175"/>
          </a:xfrm>
          <a:prstGeom prst="curvedConnector3">
            <a:avLst>
              <a:gd name="adj1" fmla="val 225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78" name="Oval 84"/>
          <p:cNvSpPr>
            <a:spLocks noChangeArrowheads="1"/>
          </p:cNvSpPr>
          <p:nvPr/>
        </p:nvSpPr>
        <p:spPr bwMode="auto">
          <a:xfrm>
            <a:off x="5715000" y="2438400"/>
            <a:ext cx="9144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79" name="Text Box 85"/>
          <p:cNvSpPr txBox="1">
            <a:spLocks noChangeArrowheads="1"/>
          </p:cNvSpPr>
          <p:nvPr/>
        </p:nvSpPr>
        <p:spPr bwMode="auto">
          <a:xfrm>
            <a:off x="5715000" y="2514600"/>
            <a:ext cx="990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Kharoshthi Script 400 BC-300 BC</a:t>
            </a:r>
          </a:p>
        </p:txBody>
      </p:sp>
      <p:sp>
        <p:nvSpPr>
          <p:cNvPr id="4180" name="Line 86"/>
          <p:cNvSpPr>
            <a:spLocks noChangeShapeType="1"/>
          </p:cNvSpPr>
          <p:nvPr/>
        </p:nvSpPr>
        <p:spPr bwMode="auto">
          <a:xfrm>
            <a:off x="4343400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81" name="Line 87"/>
          <p:cNvSpPr>
            <a:spLocks noChangeShapeType="1"/>
          </p:cNvSpPr>
          <p:nvPr/>
        </p:nvSpPr>
        <p:spPr bwMode="auto">
          <a:xfrm>
            <a:off x="44196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82" name="Line 88"/>
          <p:cNvSpPr>
            <a:spLocks noChangeShapeType="1"/>
          </p:cNvSpPr>
          <p:nvPr/>
        </p:nvSpPr>
        <p:spPr bwMode="auto">
          <a:xfrm>
            <a:off x="43434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83" name="Text Box 89"/>
          <p:cNvSpPr txBox="1">
            <a:spLocks noChangeArrowheads="1"/>
          </p:cNvSpPr>
          <p:nvPr/>
        </p:nvSpPr>
        <p:spPr bwMode="auto">
          <a:xfrm>
            <a:off x="2057400" y="1447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2000 BC</a:t>
            </a:r>
          </a:p>
        </p:txBody>
      </p:sp>
      <p:sp>
        <p:nvSpPr>
          <p:cNvPr id="4184" name="Text Box 90"/>
          <p:cNvSpPr txBox="1">
            <a:spLocks noChangeArrowheads="1"/>
          </p:cNvSpPr>
          <p:nvPr/>
        </p:nvSpPr>
        <p:spPr bwMode="auto">
          <a:xfrm>
            <a:off x="2209800" y="26670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400 BC</a:t>
            </a:r>
          </a:p>
        </p:txBody>
      </p:sp>
      <p:sp>
        <p:nvSpPr>
          <p:cNvPr id="4185" name="Oval 91"/>
          <p:cNvSpPr>
            <a:spLocks noChangeArrowheads="1"/>
          </p:cNvSpPr>
          <p:nvPr/>
        </p:nvSpPr>
        <p:spPr bwMode="auto">
          <a:xfrm>
            <a:off x="1371600" y="3048000"/>
            <a:ext cx="914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86" name="Oval 92"/>
          <p:cNvSpPr>
            <a:spLocks noChangeArrowheads="1"/>
          </p:cNvSpPr>
          <p:nvPr/>
        </p:nvSpPr>
        <p:spPr bwMode="auto">
          <a:xfrm>
            <a:off x="381000" y="3048000"/>
            <a:ext cx="685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87" name="Text Box 93"/>
          <p:cNvSpPr txBox="1">
            <a:spLocks noChangeArrowheads="1"/>
          </p:cNvSpPr>
          <p:nvPr/>
        </p:nvSpPr>
        <p:spPr bwMode="auto">
          <a:xfrm>
            <a:off x="2971800" y="3276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3</a:t>
            </a:r>
            <a:r>
              <a:rPr lang="en-US" sz="1200" baseline="30000">
                <a:latin typeface="Calibri" pitchFamily="34" charset="0"/>
              </a:rPr>
              <a:t>rd</a:t>
            </a:r>
            <a:r>
              <a:rPr lang="en-US" sz="1200">
                <a:latin typeface="Calibri" pitchFamily="34" charset="0"/>
              </a:rPr>
              <a:t> BC</a:t>
            </a:r>
          </a:p>
        </p:txBody>
      </p:sp>
      <p:sp>
        <p:nvSpPr>
          <p:cNvPr id="4188" name="Oval 94"/>
          <p:cNvSpPr>
            <a:spLocks noChangeArrowheads="1"/>
          </p:cNvSpPr>
          <p:nvPr/>
        </p:nvSpPr>
        <p:spPr bwMode="auto">
          <a:xfrm>
            <a:off x="0" y="3886200"/>
            <a:ext cx="1066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89" name="Text Box 95"/>
          <p:cNvSpPr txBox="1">
            <a:spLocks noChangeArrowheads="1"/>
          </p:cNvSpPr>
          <p:nvPr/>
        </p:nvSpPr>
        <p:spPr bwMode="auto">
          <a:xfrm>
            <a:off x="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7</a:t>
            </a:r>
            <a:r>
              <a:rPr lang="en-US" sz="1200" baseline="30000">
                <a:latin typeface="Calibri" pitchFamily="34" charset="0"/>
              </a:rPr>
              <a:t>th</a:t>
            </a:r>
            <a:r>
              <a:rPr lang="en-US" sz="1200">
                <a:latin typeface="Calibri" pitchFamily="34" charset="0"/>
              </a:rPr>
              <a:t> century</a:t>
            </a:r>
          </a:p>
        </p:txBody>
      </p:sp>
      <p:sp>
        <p:nvSpPr>
          <p:cNvPr id="4190" name="Oval 96"/>
          <p:cNvSpPr>
            <a:spLocks noChangeArrowheads="1"/>
          </p:cNvSpPr>
          <p:nvPr/>
        </p:nvSpPr>
        <p:spPr bwMode="auto">
          <a:xfrm>
            <a:off x="2209800" y="3733800"/>
            <a:ext cx="685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91" name="Oval 97"/>
          <p:cNvSpPr>
            <a:spLocks noChangeArrowheads="1"/>
          </p:cNvSpPr>
          <p:nvPr/>
        </p:nvSpPr>
        <p:spPr bwMode="auto">
          <a:xfrm>
            <a:off x="1295400" y="3962400"/>
            <a:ext cx="685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92" name="Oval 98"/>
          <p:cNvSpPr>
            <a:spLocks noChangeArrowheads="1"/>
          </p:cNvSpPr>
          <p:nvPr/>
        </p:nvSpPr>
        <p:spPr bwMode="auto">
          <a:xfrm>
            <a:off x="0" y="5410200"/>
            <a:ext cx="990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93" name="Oval 99"/>
          <p:cNvSpPr>
            <a:spLocks noChangeArrowheads="1"/>
          </p:cNvSpPr>
          <p:nvPr/>
        </p:nvSpPr>
        <p:spPr bwMode="auto">
          <a:xfrm>
            <a:off x="914400" y="4800600"/>
            <a:ext cx="762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94" name="Oval 100"/>
          <p:cNvSpPr>
            <a:spLocks noChangeArrowheads="1"/>
          </p:cNvSpPr>
          <p:nvPr/>
        </p:nvSpPr>
        <p:spPr bwMode="auto">
          <a:xfrm>
            <a:off x="1371600" y="5257800"/>
            <a:ext cx="533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95" name="Oval 101"/>
          <p:cNvSpPr>
            <a:spLocks noChangeArrowheads="1"/>
          </p:cNvSpPr>
          <p:nvPr/>
        </p:nvSpPr>
        <p:spPr bwMode="auto">
          <a:xfrm>
            <a:off x="1524000" y="6019800"/>
            <a:ext cx="8382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96" name="Oval 102"/>
          <p:cNvSpPr>
            <a:spLocks noChangeArrowheads="1"/>
          </p:cNvSpPr>
          <p:nvPr/>
        </p:nvSpPr>
        <p:spPr bwMode="auto">
          <a:xfrm>
            <a:off x="1905000" y="4495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197" name="Text Box 103"/>
          <p:cNvSpPr txBox="1">
            <a:spLocks noChangeArrowheads="1"/>
          </p:cNvSpPr>
          <p:nvPr/>
        </p:nvSpPr>
        <p:spPr bwMode="auto">
          <a:xfrm>
            <a:off x="0" y="4343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8</a:t>
            </a:r>
            <a:r>
              <a:rPr lang="en-US" sz="1200" baseline="30000">
                <a:latin typeface="Calibri" pitchFamily="34" charset="0"/>
              </a:rPr>
              <a:t>th</a:t>
            </a:r>
            <a:r>
              <a:rPr lang="en-US" sz="1200">
                <a:latin typeface="Calibri" pitchFamily="34" charset="0"/>
              </a:rPr>
              <a:t> Century</a:t>
            </a:r>
          </a:p>
        </p:txBody>
      </p:sp>
      <p:sp>
        <p:nvSpPr>
          <p:cNvPr id="4198" name="Text Box 104"/>
          <p:cNvSpPr txBox="1">
            <a:spLocks noChangeArrowheads="1"/>
          </p:cNvSpPr>
          <p:nvPr/>
        </p:nvSpPr>
        <p:spPr bwMode="auto">
          <a:xfrm>
            <a:off x="0" y="60960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10</a:t>
            </a:r>
            <a:r>
              <a:rPr lang="en-US" sz="1200" baseline="30000">
                <a:latin typeface="Calibri" pitchFamily="34" charset="0"/>
              </a:rPr>
              <a:t>th</a:t>
            </a:r>
            <a:r>
              <a:rPr lang="en-US" sz="1200">
                <a:latin typeface="Calibri" pitchFamily="34" charset="0"/>
              </a:rPr>
              <a:t> Century</a:t>
            </a:r>
          </a:p>
        </p:txBody>
      </p:sp>
      <p:sp>
        <p:nvSpPr>
          <p:cNvPr id="4199" name="Oval 105"/>
          <p:cNvSpPr>
            <a:spLocks noChangeArrowheads="1"/>
          </p:cNvSpPr>
          <p:nvPr/>
        </p:nvSpPr>
        <p:spPr bwMode="auto">
          <a:xfrm>
            <a:off x="3124200" y="4114800"/>
            <a:ext cx="762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200" name="Oval 106"/>
          <p:cNvSpPr>
            <a:spLocks noChangeArrowheads="1"/>
          </p:cNvSpPr>
          <p:nvPr/>
        </p:nvSpPr>
        <p:spPr bwMode="auto">
          <a:xfrm>
            <a:off x="4038600" y="4572000"/>
            <a:ext cx="762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201" name="Line 107"/>
          <p:cNvSpPr>
            <a:spLocks noChangeShapeType="1"/>
          </p:cNvSpPr>
          <p:nvPr/>
        </p:nvSpPr>
        <p:spPr bwMode="auto">
          <a:xfrm flipH="1">
            <a:off x="5029200" y="4343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202" name="Line 108"/>
          <p:cNvSpPr>
            <a:spLocks noChangeShapeType="1"/>
          </p:cNvSpPr>
          <p:nvPr/>
        </p:nvSpPr>
        <p:spPr bwMode="auto">
          <a:xfrm>
            <a:off x="5029200" y="4343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cxnSp>
        <p:nvCxnSpPr>
          <p:cNvPr id="4203" name="AutoShape 109"/>
          <p:cNvCxnSpPr>
            <a:cxnSpLocks noChangeShapeType="1"/>
            <a:stCxn id="4199" idx="5"/>
          </p:cNvCxnSpPr>
          <p:nvPr/>
        </p:nvCxnSpPr>
        <p:spPr bwMode="auto">
          <a:xfrm rot="16200000" flipH="1">
            <a:off x="3280569" y="4804569"/>
            <a:ext cx="1481137" cy="492125"/>
          </a:xfrm>
          <a:prstGeom prst="curvedConnector3">
            <a:avLst>
              <a:gd name="adj1" fmla="val 511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4" name="Oval 110"/>
          <p:cNvSpPr>
            <a:spLocks noChangeArrowheads="1"/>
          </p:cNvSpPr>
          <p:nvPr/>
        </p:nvSpPr>
        <p:spPr bwMode="auto">
          <a:xfrm>
            <a:off x="3581400" y="5791200"/>
            <a:ext cx="12192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cxnSp>
        <p:nvCxnSpPr>
          <p:cNvPr id="4205" name="AutoShape 111"/>
          <p:cNvCxnSpPr>
            <a:cxnSpLocks noChangeShapeType="1"/>
          </p:cNvCxnSpPr>
          <p:nvPr/>
        </p:nvCxnSpPr>
        <p:spPr bwMode="auto">
          <a:xfrm rot="5400000">
            <a:off x="3139282" y="4861718"/>
            <a:ext cx="1066800" cy="301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6" name="Oval 112"/>
          <p:cNvSpPr>
            <a:spLocks noChangeArrowheads="1"/>
          </p:cNvSpPr>
          <p:nvPr/>
        </p:nvSpPr>
        <p:spPr bwMode="auto">
          <a:xfrm>
            <a:off x="3352800" y="5410200"/>
            <a:ext cx="8382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cxnSp>
        <p:nvCxnSpPr>
          <p:cNvPr id="4207" name="AutoShape 113"/>
          <p:cNvCxnSpPr>
            <a:cxnSpLocks noChangeShapeType="1"/>
            <a:stCxn id="4191" idx="4"/>
          </p:cNvCxnSpPr>
          <p:nvPr/>
        </p:nvCxnSpPr>
        <p:spPr bwMode="auto">
          <a:xfrm rot="16200000" flipH="1">
            <a:off x="1200150" y="4705350"/>
            <a:ext cx="990600" cy="114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8" name="AutoShape 114"/>
          <p:cNvCxnSpPr>
            <a:cxnSpLocks noChangeShapeType="1"/>
          </p:cNvCxnSpPr>
          <p:nvPr/>
        </p:nvCxnSpPr>
        <p:spPr bwMode="auto">
          <a:xfrm rot="16200000" flipH="1">
            <a:off x="1028700" y="4991100"/>
            <a:ext cx="1752600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9" name="AutoShape 115"/>
          <p:cNvCxnSpPr>
            <a:cxnSpLocks noChangeShapeType="1"/>
            <a:stCxn id="4199" idx="4"/>
          </p:cNvCxnSpPr>
          <p:nvPr/>
        </p:nvCxnSpPr>
        <p:spPr bwMode="auto">
          <a:xfrm rot="5400000">
            <a:off x="2339181" y="5204619"/>
            <a:ext cx="2027238" cy="304800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10" name="Oval 116"/>
          <p:cNvSpPr>
            <a:spLocks noChangeArrowheads="1"/>
          </p:cNvSpPr>
          <p:nvPr/>
        </p:nvSpPr>
        <p:spPr bwMode="auto">
          <a:xfrm>
            <a:off x="2819400" y="6324600"/>
            <a:ext cx="1295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211" name="Text Box 117"/>
          <p:cNvSpPr txBox="1">
            <a:spLocks noChangeArrowheads="1"/>
          </p:cNvSpPr>
          <p:nvPr/>
        </p:nvSpPr>
        <p:spPr bwMode="auto">
          <a:xfrm>
            <a:off x="2895600" y="6324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Ol-Chiki</a:t>
            </a:r>
          </a:p>
        </p:txBody>
      </p:sp>
      <p:sp>
        <p:nvSpPr>
          <p:cNvPr id="4212" name="Oval 118"/>
          <p:cNvSpPr>
            <a:spLocks noChangeArrowheads="1"/>
          </p:cNvSpPr>
          <p:nvPr/>
        </p:nvSpPr>
        <p:spPr bwMode="auto">
          <a:xfrm>
            <a:off x="2514600" y="5410200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sp>
        <p:nvSpPr>
          <p:cNvPr id="4213" name="Oval 119"/>
          <p:cNvSpPr>
            <a:spLocks noChangeArrowheads="1"/>
          </p:cNvSpPr>
          <p:nvPr/>
        </p:nvSpPr>
        <p:spPr bwMode="auto">
          <a:xfrm>
            <a:off x="2286000" y="4953000"/>
            <a:ext cx="685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i-IN">
              <a:latin typeface="Calibri" pitchFamily="34" charset="0"/>
            </a:endParaRPr>
          </a:p>
        </p:txBody>
      </p:sp>
      <p:cxnSp>
        <p:nvCxnSpPr>
          <p:cNvPr id="4214" name="AutoShape 120"/>
          <p:cNvCxnSpPr>
            <a:cxnSpLocks noChangeShapeType="1"/>
            <a:stCxn id="4199" idx="3"/>
            <a:endCxn id="4213" idx="0"/>
          </p:cNvCxnSpPr>
          <p:nvPr/>
        </p:nvCxnSpPr>
        <p:spPr bwMode="auto">
          <a:xfrm rot="5400000">
            <a:off x="2610644" y="4328319"/>
            <a:ext cx="642937" cy="606425"/>
          </a:xfrm>
          <a:prstGeom prst="curvedConnector3">
            <a:avLst>
              <a:gd name="adj1" fmla="val 525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15" name="AutoShape 121"/>
          <p:cNvCxnSpPr>
            <a:cxnSpLocks noChangeShapeType="1"/>
            <a:endCxn id="4212" idx="7"/>
          </p:cNvCxnSpPr>
          <p:nvPr/>
        </p:nvCxnSpPr>
        <p:spPr bwMode="auto">
          <a:xfrm rot="5400000">
            <a:off x="2644775" y="4799013"/>
            <a:ext cx="1122363" cy="211137"/>
          </a:xfrm>
          <a:prstGeom prst="curvedConnector3">
            <a:avLst>
              <a:gd name="adj1" fmla="val 475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16" name="AutoShape 122"/>
          <p:cNvCxnSpPr>
            <a:cxnSpLocks noChangeShapeType="1"/>
          </p:cNvCxnSpPr>
          <p:nvPr/>
        </p:nvCxnSpPr>
        <p:spPr bwMode="auto">
          <a:xfrm rot="10800000" flipV="1">
            <a:off x="4953000" y="2895600"/>
            <a:ext cx="1828800" cy="904875"/>
          </a:xfrm>
          <a:prstGeom prst="curvedConnector3">
            <a:avLst>
              <a:gd name="adj1" fmla="val 746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17" name="Text Box 123"/>
          <p:cNvSpPr txBox="1">
            <a:spLocks noChangeArrowheads="1"/>
          </p:cNvSpPr>
          <p:nvPr/>
        </p:nvSpPr>
        <p:spPr bwMode="auto">
          <a:xfrm>
            <a:off x="8305800" y="198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8th Century</a:t>
            </a:r>
          </a:p>
        </p:txBody>
      </p:sp>
      <p:sp>
        <p:nvSpPr>
          <p:cNvPr id="4218" name="Text Box 124"/>
          <p:cNvSpPr txBox="1">
            <a:spLocks noChangeArrowheads="1"/>
          </p:cNvSpPr>
          <p:nvPr/>
        </p:nvSpPr>
        <p:spPr bwMode="auto">
          <a:xfrm>
            <a:off x="8077200" y="5105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12</a:t>
            </a:r>
            <a:r>
              <a:rPr lang="en-US" sz="1200" baseline="30000">
                <a:latin typeface="Calibri" pitchFamily="34" charset="0"/>
              </a:rPr>
              <a:t>th</a:t>
            </a:r>
            <a:r>
              <a:rPr lang="en-US" sz="1200">
                <a:latin typeface="Calibri" pitchFamily="34" charset="0"/>
              </a:rPr>
              <a:t> Century</a:t>
            </a:r>
          </a:p>
        </p:txBody>
      </p:sp>
      <p:sp>
        <p:nvSpPr>
          <p:cNvPr id="4219" name="Text Box 125"/>
          <p:cNvSpPr txBox="1">
            <a:spLocks noChangeArrowheads="1"/>
          </p:cNvSpPr>
          <p:nvPr/>
        </p:nvSpPr>
        <p:spPr bwMode="auto">
          <a:xfrm>
            <a:off x="8077200" y="6096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13th Century</a:t>
            </a:r>
          </a:p>
        </p:txBody>
      </p:sp>
      <p:sp>
        <p:nvSpPr>
          <p:cNvPr id="12417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29BED-17D4-4242-8CFA-544D70DC93BD}" type="slidenum">
              <a:rPr lang="en-IN" b="1">
                <a:cs typeface="Mangal" pitchFamily="18" charset="0"/>
              </a:rPr>
              <a:pPr>
                <a:defRPr/>
              </a:pPr>
              <a:t>3</a:t>
            </a:fld>
            <a:endParaRPr lang="en-IN" b="1">
              <a:cs typeface="Mangal" pitchFamily="18" charset="0"/>
            </a:endParaRPr>
          </a:p>
        </p:txBody>
      </p:sp>
      <p:cxnSp>
        <p:nvCxnSpPr>
          <p:cNvPr id="4222" name="AutoShape 45"/>
          <p:cNvCxnSpPr>
            <a:cxnSpLocks noChangeShapeType="1"/>
            <a:endCxn id="4131" idx="6"/>
          </p:cNvCxnSpPr>
          <p:nvPr/>
        </p:nvCxnSpPr>
        <p:spPr bwMode="auto">
          <a:xfrm rot="10800000" flipV="1">
            <a:off x="5410200" y="4429125"/>
            <a:ext cx="1376363" cy="1133475"/>
          </a:xfrm>
          <a:prstGeom prst="curvedConnector3">
            <a:avLst>
              <a:gd name="adj1" fmla="val 392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23" name="Line 107"/>
          <p:cNvSpPr>
            <a:spLocks noChangeShapeType="1"/>
          </p:cNvSpPr>
          <p:nvPr/>
        </p:nvSpPr>
        <p:spPr bwMode="auto">
          <a:xfrm flipH="1">
            <a:off x="5143500" y="5715000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224" name="Oval 135"/>
          <p:cNvSpPr>
            <a:spLocks noChangeArrowheads="1"/>
          </p:cNvSpPr>
          <p:nvPr/>
        </p:nvSpPr>
        <p:spPr bwMode="auto">
          <a:xfrm>
            <a:off x="4643438" y="6143625"/>
            <a:ext cx="1000125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Meetei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IN" sz="4400" dirty="0" smtClean="0"/>
          </a:p>
          <a:p>
            <a:pPr>
              <a:buNone/>
            </a:pPr>
            <a:endParaRPr lang="en-IN" sz="4400" dirty="0" smtClean="0"/>
          </a:p>
          <a:p>
            <a:pPr algn="ctr">
              <a:buNone/>
            </a:pPr>
            <a:r>
              <a:rPr lang="en-IN" sz="4400" dirty="0" smtClean="0"/>
              <a:t>Thanks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ap-of-indi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5715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785813" y="1071563"/>
            <a:ext cx="3643312" cy="3000375"/>
          </a:xfrm>
          <a:custGeom>
            <a:avLst/>
            <a:gdLst>
              <a:gd name="connsiteX0" fmla="*/ 104775 w 3609357"/>
              <a:gd name="connsiteY0" fmla="*/ 885825 h 2867025"/>
              <a:gd name="connsiteX1" fmla="*/ 228600 w 3609357"/>
              <a:gd name="connsiteY1" fmla="*/ 876300 h 2867025"/>
              <a:gd name="connsiteX2" fmla="*/ 257175 w 3609357"/>
              <a:gd name="connsiteY2" fmla="*/ 866775 h 2867025"/>
              <a:gd name="connsiteX3" fmla="*/ 314325 w 3609357"/>
              <a:gd name="connsiteY3" fmla="*/ 857250 h 2867025"/>
              <a:gd name="connsiteX4" fmla="*/ 342900 w 3609357"/>
              <a:gd name="connsiteY4" fmla="*/ 847725 h 2867025"/>
              <a:gd name="connsiteX5" fmla="*/ 428625 w 3609357"/>
              <a:gd name="connsiteY5" fmla="*/ 838200 h 2867025"/>
              <a:gd name="connsiteX6" fmla="*/ 485775 w 3609357"/>
              <a:gd name="connsiteY6" fmla="*/ 819150 h 2867025"/>
              <a:gd name="connsiteX7" fmla="*/ 523875 w 3609357"/>
              <a:gd name="connsiteY7" fmla="*/ 800100 h 2867025"/>
              <a:gd name="connsiteX8" fmla="*/ 581025 w 3609357"/>
              <a:gd name="connsiteY8" fmla="*/ 781050 h 2867025"/>
              <a:gd name="connsiteX9" fmla="*/ 657225 w 3609357"/>
              <a:gd name="connsiteY9" fmla="*/ 742950 h 2867025"/>
              <a:gd name="connsiteX10" fmla="*/ 676275 w 3609357"/>
              <a:gd name="connsiteY10" fmla="*/ 714375 h 2867025"/>
              <a:gd name="connsiteX11" fmla="*/ 704850 w 3609357"/>
              <a:gd name="connsiteY11" fmla="*/ 695325 h 2867025"/>
              <a:gd name="connsiteX12" fmla="*/ 714375 w 3609357"/>
              <a:gd name="connsiteY12" fmla="*/ 666750 h 2867025"/>
              <a:gd name="connsiteX13" fmla="*/ 771525 w 3609357"/>
              <a:gd name="connsiteY13" fmla="*/ 647700 h 2867025"/>
              <a:gd name="connsiteX14" fmla="*/ 857250 w 3609357"/>
              <a:gd name="connsiteY14" fmla="*/ 657225 h 2867025"/>
              <a:gd name="connsiteX15" fmla="*/ 914400 w 3609357"/>
              <a:gd name="connsiteY15" fmla="*/ 676275 h 2867025"/>
              <a:gd name="connsiteX16" fmla="*/ 962025 w 3609357"/>
              <a:gd name="connsiteY16" fmla="*/ 685800 h 2867025"/>
              <a:gd name="connsiteX17" fmla="*/ 1143000 w 3609357"/>
              <a:gd name="connsiteY17" fmla="*/ 676275 h 2867025"/>
              <a:gd name="connsiteX18" fmla="*/ 1171575 w 3609357"/>
              <a:gd name="connsiteY18" fmla="*/ 666750 h 2867025"/>
              <a:gd name="connsiteX19" fmla="*/ 1209675 w 3609357"/>
              <a:gd name="connsiteY19" fmla="*/ 657225 h 2867025"/>
              <a:gd name="connsiteX20" fmla="*/ 1323975 w 3609357"/>
              <a:gd name="connsiteY20" fmla="*/ 647700 h 2867025"/>
              <a:gd name="connsiteX21" fmla="*/ 1352550 w 3609357"/>
              <a:gd name="connsiteY21" fmla="*/ 628650 h 2867025"/>
              <a:gd name="connsiteX22" fmla="*/ 1381125 w 3609357"/>
              <a:gd name="connsiteY22" fmla="*/ 619125 h 2867025"/>
              <a:gd name="connsiteX23" fmla="*/ 1390650 w 3609357"/>
              <a:gd name="connsiteY23" fmla="*/ 590550 h 2867025"/>
              <a:gd name="connsiteX24" fmla="*/ 1419225 w 3609357"/>
              <a:gd name="connsiteY24" fmla="*/ 533400 h 2867025"/>
              <a:gd name="connsiteX25" fmla="*/ 1400175 w 3609357"/>
              <a:gd name="connsiteY25" fmla="*/ 504825 h 2867025"/>
              <a:gd name="connsiteX26" fmla="*/ 1419225 w 3609357"/>
              <a:gd name="connsiteY26" fmla="*/ 447675 h 2867025"/>
              <a:gd name="connsiteX27" fmla="*/ 1409700 w 3609357"/>
              <a:gd name="connsiteY27" fmla="*/ 390525 h 2867025"/>
              <a:gd name="connsiteX28" fmla="*/ 1381125 w 3609357"/>
              <a:gd name="connsiteY28" fmla="*/ 361950 h 2867025"/>
              <a:gd name="connsiteX29" fmla="*/ 1343025 w 3609357"/>
              <a:gd name="connsiteY29" fmla="*/ 304800 h 2867025"/>
              <a:gd name="connsiteX30" fmla="*/ 1314450 w 3609357"/>
              <a:gd name="connsiteY30" fmla="*/ 247650 h 2867025"/>
              <a:gd name="connsiteX31" fmla="*/ 1295400 w 3609357"/>
              <a:gd name="connsiteY31" fmla="*/ 219075 h 2867025"/>
              <a:gd name="connsiteX32" fmla="*/ 1247775 w 3609357"/>
              <a:gd name="connsiteY32" fmla="*/ 152400 h 2867025"/>
              <a:gd name="connsiteX33" fmla="*/ 1228725 w 3609357"/>
              <a:gd name="connsiteY33" fmla="*/ 85725 h 2867025"/>
              <a:gd name="connsiteX34" fmla="*/ 1238250 w 3609357"/>
              <a:gd name="connsiteY34" fmla="*/ 47625 h 2867025"/>
              <a:gd name="connsiteX35" fmla="*/ 1295400 w 3609357"/>
              <a:gd name="connsiteY35" fmla="*/ 19050 h 2867025"/>
              <a:gd name="connsiteX36" fmla="*/ 1504950 w 3609357"/>
              <a:gd name="connsiteY36" fmla="*/ 19050 h 2867025"/>
              <a:gd name="connsiteX37" fmla="*/ 1562100 w 3609357"/>
              <a:gd name="connsiteY37" fmla="*/ 0 h 2867025"/>
              <a:gd name="connsiteX38" fmla="*/ 1609725 w 3609357"/>
              <a:gd name="connsiteY38" fmla="*/ 9525 h 2867025"/>
              <a:gd name="connsiteX39" fmla="*/ 1638300 w 3609357"/>
              <a:gd name="connsiteY39" fmla="*/ 28575 h 2867025"/>
              <a:gd name="connsiteX40" fmla="*/ 1676400 w 3609357"/>
              <a:gd name="connsiteY40" fmla="*/ 38100 h 2867025"/>
              <a:gd name="connsiteX41" fmla="*/ 1762125 w 3609357"/>
              <a:gd name="connsiteY41" fmla="*/ 85725 h 2867025"/>
              <a:gd name="connsiteX42" fmla="*/ 1800225 w 3609357"/>
              <a:gd name="connsiteY42" fmla="*/ 142875 h 2867025"/>
              <a:gd name="connsiteX43" fmla="*/ 1828800 w 3609357"/>
              <a:gd name="connsiteY43" fmla="*/ 171450 h 2867025"/>
              <a:gd name="connsiteX44" fmla="*/ 1866900 w 3609357"/>
              <a:gd name="connsiteY44" fmla="*/ 228600 h 2867025"/>
              <a:gd name="connsiteX45" fmla="*/ 1885950 w 3609357"/>
              <a:gd name="connsiteY45" fmla="*/ 257175 h 2867025"/>
              <a:gd name="connsiteX46" fmla="*/ 1943100 w 3609357"/>
              <a:gd name="connsiteY46" fmla="*/ 295275 h 2867025"/>
              <a:gd name="connsiteX47" fmla="*/ 1971675 w 3609357"/>
              <a:gd name="connsiteY47" fmla="*/ 314325 h 2867025"/>
              <a:gd name="connsiteX48" fmla="*/ 2009775 w 3609357"/>
              <a:gd name="connsiteY48" fmla="*/ 342900 h 2867025"/>
              <a:gd name="connsiteX49" fmla="*/ 2047875 w 3609357"/>
              <a:gd name="connsiteY49" fmla="*/ 361950 h 2867025"/>
              <a:gd name="connsiteX50" fmla="*/ 2076450 w 3609357"/>
              <a:gd name="connsiteY50" fmla="*/ 381000 h 2867025"/>
              <a:gd name="connsiteX51" fmla="*/ 2105025 w 3609357"/>
              <a:gd name="connsiteY51" fmla="*/ 438150 h 2867025"/>
              <a:gd name="connsiteX52" fmla="*/ 2085975 w 3609357"/>
              <a:gd name="connsiteY52" fmla="*/ 533400 h 2867025"/>
              <a:gd name="connsiteX53" fmla="*/ 2095500 w 3609357"/>
              <a:gd name="connsiteY53" fmla="*/ 647700 h 2867025"/>
              <a:gd name="connsiteX54" fmla="*/ 2095500 w 3609357"/>
              <a:gd name="connsiteY54" fmla="*/ 838200 h 2867025"/>
              <a:gd name="connsiteX55" fmla="*/ 2124075 w 3609357"/>
              <a:gd name="connsiteY55" fmla="*/ 866775 h 2867025"/>
              <a:gd name="connsiteX56" fmla="*/ 2190750 w 3609357"/>
              <a:gd name="connsiteY56" fmla="*/ 885825 h 2867025"/>
              <a:gd name="connsiteX57" fmla="*/ 2219325 w 3609357"/>
              <a:gd name="connsiteY57" fmla="*/ 904875 h 2867025"/>
              <a:gd name="connsiteX58" fmla="*/ 2276475 w 3609357"/>
              <a:gd name="connsiteY58" fmla="*/ 933450 h 2867025"/>
              <a:gd name="connsiteX59" fmla="*/ 2314575 w 3609357"/>
              <a:gd name="connsiteY59" fmla="*/ 1000125 h 2867025"/>
              <a:gd name="connsiteX60" fmla="*/ 2343150 w 3609357"/>
              <a:gd name="connsiteY60" fmla="*/ 1028700 h 2867025"/>
              <a:gd name="connsiteX61" fmla="*/ 2371725 w 3609357"/>
              <a:gd name="connsiteY61" fmla="*/ 1038225 h 2867025"/>
              <a:gd name="connsiteX62" fmla="*/ 2390775 w 3609357"/>
              <a:gd name="connsiteY62" fmla="*/ 1066800 h 2867025"/>
              <a:gd name="connsiteX63" fmla="*/ 2447925 w 3609357"/>
              <a:gd name="connsiteY63" fmla="*/ 1085850 h 2867025"/>
              <a:gd name="connsiteX64" fmla="*/ 2476500 w 3609357"/>
              <a:gd name="connsiteY64" fmla="*/ 1095375 h 2867025"/>
              <a:gd name="connsiteX65" fmla="*/ 2505075 w 3609357"/>
              <a:gd name="connsiteY65" fmla="*/ 1104900 h 2867025"/>
              <a:gd name="connsiteX66" fmla="*/ 2619375 w 3609357"/>
              <a:gd name="connsiteY66" fmla="*/ 1123950 h 2867025"/>
              <a:gd name="connsiteX67" fmla="*/ 2714625 w 3609357"/>
              <a:gd name="connsiteY67" fmla="*/ 1095375 h 2867025"/>
              <a:gd name="connsiteX68" fmla="*/ 2743200 w 3609357"/>
              <a:gd name="connsiteY68" fmla="*/ 1085850 h 2867025"/>
              <a:gd name="connsiteX69" fmla="*/ 2914650 w 3609357"/>
              <a:gd name="connsiteY69" fmla="*/ 1095375 h 2867025"/>
              <a:gd name="connsiteX70" fmla="*/ 2971800 w 3609357"/>
              <a:gd name="connsiteY70" fmla="*/ 1114425 h 2867025"/>
              <a:gd name="connsiteX71" fmla="*/ 3114675 w 3609357"/>
              <a:gd name="connsiteY71" fmla="*/ 1133475 h 2867025"/>
              <a:gd name="connsiteX72" fmla="*/ 3143250 w 3609357"/>
              <a:gd name="connsiteY72" fmla="*/ 1143000 h 2867025"/>
              <a:gd name="connsiteX73" fmla="*/ 3400425 w 3609357"/>
              <a:gd name="connsiteY73" fmla="*/ 1152525 h 2867025"/>
              <a:gd name="connsiteX74" fmla="*/ 3419475 w 3609357"/>
              <a:gd name="connsiteY74" fmla="*/ 1209675 h 2867025"/>
              <a:gd name="connsiteX75" fmla="*/ 3448050 w 3609357"/>
              <a:gd name="connsiteY75" fmla="*/ 1228725 h 2867025"/>
              <a:gd name="connsiteX76" fmla="*/ 3562350 w 3609357"/>
              <a:gd name="connsiteY76" fmla="*/ 1247775 h 2867025"/>
              <a:gd name="connsiteX77" fmla="*/ 3590925 w 3609357"/>
              <a:gd name="connsiteY77" fmla="*/ 1257300 h 2867025"/>
              <a:gd name="connsiteX78" fmla="*/ 3590925 w 3609357"/>
              <a:gd name="connsiteY78" fmla="*/ 1362075 h 2867025"/>
              <a:gd name="connsiteX79" fmla="*/ 3581400 w 3609357"/>
              <a:gd name="connsiteY79" fmla="*/ 1390650 h 2867025"/>
              <a:gd name="connsiteX80" fmla="*/ 3552825 w 3609357"/>
              <a:gd name="connsiteY80" fmla="*/ 1409700 h 2867025"/>
              <a:gd name="connsiteX81" fmla="*/ 3533775 w 3609357"/>
              <a:gd name="connsiteY81" fmla="*/ 1438275 h 2867025"/>
              <a:gd name="connsiteX82" fmla="*/ 3505200 w 3609357"/>
              <a:gd name="connsiteY82" fmla="*/ 1457325 h 2867025"/>
              <a:gd name="connsiteX83" fmla="*/ 3495675 w 3609357"/>
              <a:gd name="connsiteY83" fmla="*/ 1485900 h 2867025"/>
              <a:gd name="connsiteX84" fmla="*/ 3505200 w 3609357"/>
              <a:gd name="connsiteY84" fmla="*/ 1590675 h 2867025"/>
              <a:gd name="connsiteX85" fmla="*/ 3514725 w 3609357"/>
              <a:gd name="connsiteY85" fmla="*/ 1647825 h 2867025"/>
              <a:gd name="connsiteX86" fmla="*/ 3457575 w 3609357"/>
              <a:gd name="connsiteY86" fmla="*/ 1685925 h 2867025"/>
              <a:gd name="connsiteX87" fmla="*/ 3400425 w 3609357"/>
              <a:gd name="connsiteY87" fmla="*/ 1704975 h 2867025"/>
              <a:gd name="connsiteX88" fmla="*/ 3371850 w 3609357"/>
              <a:gd name="connsiteY88" fmla="*/ 1724025 h 2867025"/>
              <a:gd name="connsiteX89" fmla="*/ 3276600 w 3609357"/>
              <a:gd name="connsiteY89" fmla="*/ 1752600 h 2867025"/>
              <a:gd name="connsiteX90" fmla="*/ 3228975 w 3609357"/>
              <a:gd name="connsiteY90" fmla="*/ 1847850 h 2867025"/>
              <a:gd name="connsiteX91" fmla="*/ 3248025 w 3609357"/>
              <a:gd name="connsiteY91" fmla="*/ 1905000 h 2867025"/>
              <a:gd name="connsiteX92" fmla="*/ 3267075 w 3609357"/>
              <a:gd name="connsiteY92" fmla="*/ 1962150 h 2867025"/>
              <a:gd name="connsiteX93" fmla="*/ 3276600 w 3609357"/>
              <a:gd name="connsiteY93" fmla="*/ 1990725 h 2867025"/>
              <a:gd name="connsiteX94" fmla="*/ 3257550 w 3609357"/>
              <a:gd name="connsiteY94" fmla="*/ 2019300 h 2867025"/>
              <a:gd name="connsiteX95" fmla="*/ 3248025 w 3609357"/>
              <a:gd name="connsiteY95" fmla="*/ 2047875 h 2867025"/>
              <a:gd name="connsiteX96" fmla="*/ 3009900 w 3609357"/>
              <a:gd name="connsiteY96" fmla="*/ 2028825 h 2867025"/>
              <a:gd name="connsiteX97" fmla="*/ 2819400 w 3609357"/>
              <a:gd name="connsiteY97" fmla="*/ 2038350 h 2867025"/>
              <a:gd name="connsiteX98" fmla="*/ 2762250 w 3609357"/>
              <a:gd name="connsiteY98" fmla="*/ 2057400 h 2867025"/>
              <a:gd name="connsiteX99" fmla="*/ 2743200 w 3609357"/>
              <a:gd name="connsiteY99" fmla="*/ 2085975 h 2867025"/>
              <a:gd name="connsiteX100" fmla="*/ 2647950 w 3609357"/>
              <a:gd name="connsiteY100" fmla="*/ 2152650 h 2867025"/>
              <a:gd name="connsiteX101" fmla="*/ 2628900 w 3609357"/>
              <a:gd name="connsiteY101" fmla="*/ 2181225 h 2867025"/>
              <a:gd name="connsiteX102" fmla="*/ 2619375 w 3609357"/>
              <a:gd name="connsiteY102" fmla="*/ 2343150 h 2867025"/>
              <a:gd name="connsiteX103" fmla="*/ 2590800 w 3609357"/>
              <a:gd name="connsiteY103" fmla="*/ 2438400 h 2867025"/>
              <a:gd name="connsiteX104" fmla="*/ 2581275 w 3609357"/>
              <a:gd name="connsiteY104" fmla="*/ 2466975 h 2867025"/>
              <a:gd name="connsiteX105" fmla="*/ 2524125 w 3609357"/>
              <a:gd name="connsiteY105" fmla="*/ 2514600 h 2867025"/>
              <a:gd name="connsiteX106" fmla="*/ 2495550 w 3609357"/>
              <a:gd name="connsiteY106" fmla="*/ 2543175 h 2867025"/>
              <a:gd name="connsiteX107" fmla="*/ 2438400 w 3609357"/>
              <a:gd name="connsiteY107" fmla="*/ 2562225 h 2867025"/>
              <a:gd name="connsiteX108" fmla="*/ 2381250 w 3609357"/>
              <a:gd name="connsiteY108" fmla="*/ 2619375 h 2867025"/>
              <a:gd name="connsiteX109" fmla="*/ 2362200 w 3609357"/>
              <a:gd name="connsiteY109" fmla="*/ 2676525 h 2867025"/>
              <a:gd name="connsiteX110" fmla="*/ 2343150 w 3609357"/>
              <a:gd name="connsiteY110" fmla="*/ 2800350 h 2867025"/>
              <a:gd name="connsiteX111" fmla="*/ 2333625 w 3609357"/>
              <a:gd name="connsiteY111" fmla="*/ 2838450 h 2867025"/>
              <a:gd name="connsiteX112" fmla="*/ 2305050 w 3609357"/>
              <a:gd name="connsiteY112" fmla="*/ 2847975 h 2867025"/>
              <a:gd name="connsiteX113" fmla="*/ 2276475 w 3609357"/>
              <a:gd name="connsiteY113" fmla="*/ 2867025 h 2867025"/>
              <a:gd name="connsiteX114" fmla="*/ 2238375 w 3609357"/>
              <a:gd name="connsiteY114" fmla="*/ 2857500 h 2867025"/>
              <a:gd name="connsiteX115" fmla="*/ 2181225 w 3609357"/>
              <a:gd name="connsiteY115" fmla="*/ 2809875 h 2867025"/>
              <a:gd name="connsiteX116" fmla="*/ 2171700 w 3609357"/>
              <a:gd name="connsiteY116" fmla="*/ 2781300 h 2867025"/>
              <a:gd name="connsiteX117" fmla="*/ 2143125 w 3609357"/>
              <a:gd name="connsiteY117" fmla="*/ 2724150 h 2867025"/>
              <a:gd name="connsiteX118" fmla="*/ 2171700 w 3609357"/>
              <a:gd name="connsiteY118" fmla="*/ 2628900 h 2867025"/>
              <a:gd name="connsiteX119" fmla="*/ 2190750 w 3609357"/>
              <a:gd name="connsiteY119" fmla="*/ 2571750 h 2867025"/>
              <a:gd name="connsiteX120" fmla="*/ 2200275 w 3609357"/>
              <a:gd name="connsiteY120" fmla="*/ 2543175 h 2867025"/>
              <a:gd name="connsiteX121" fmla="*/ 2238375 w 3609357"/>
              <a:gd name="connsiteY121" fmla="*/ 2476500 h 2867025"/>
              <a:gd name="connsiteX122" fmla="*/ 2228850 w 3609357"/>
              <a:gd name="connsiteY122" fmla="*/ 2390775 h 2867025"/>
              <a:gd name="connsiteX123" fmla="*/ 2209800 w 3609357"/>
              <a:gd name="connsiteY123" fmla="*/ 2333625 h 2867025"/>
              <a:gd name="connsiteX124" fmla="*/ 2162175 w 3609357"/>
              <a:gd name="connsiteY124" fmla="*/ 2247900 h 2867025"/>
              <a:gd name="connsiteX125" fmla="*/ 2133600 w 3609357"/>
              <a:gd name="connsiteY125" fmla="*/ 2228850 h 2867025"/>
              <a:gd name="connsiteX126" fmla="*/ 2009775 w 3609357"/>
              <a:gd name="connsiteY126" fmla="*/ 2219325 h 2867025"/>
              <a:gd name="connsiteX127" fmla="*/ 1943100 w 3609357"/>
              <a:gd name="connsiteY127" fmla="*/ 2190750 h 2867025"/>
              <a:gd name="connsiteX128" fmla="*/ 1885950 w 3609357"/>
              <a:gd name="connsiteY128" fmla="*/ 2171700 h 2867025"/>
              <a:gd name="connsiteX129" fmla="*/ 1838325 w 3609357"/>
              <a:gd name="connsiteY129" fmla="*/ 2181225 h 2867025"/>
              <a:gd name="connsiteX130" fmla="*/ 1809750 w 3609357"/>
              <a:gd name="connsiteY130" fmla="*/ 2190750 h 2867025"/>
              <a:gd name="connsiteX131" fmla="*/ 1685925 w 3609357"/>
              <a:gd name="connsiteY131" fmla="*/ 2171700 h 2867025"/>
              <a:gd name="connsiteX132" fmla="*/ 1647825 w 3609357"/>
              <a:gd name="connsiteY132" fmla="*/ 2143125 h 2867025"/>
              <a:gd name="connsiteX133" fmla="*/ 1504950 w 3609357"/>
              <a:gd name="connsiteY133" fmla="*/ 2162175 h 2867025"/>
              <a:gd name="connsiteX134" fmla="*/ 1476375 w 3609357"/>
              <a:gd name="connsiteY134" fmla="*/ 2181225 h 2867025"/>
              <a:gd name="connsiteX135" fmla="*/ 1362075 w 3609357"/>
              <a:gd name="connsiteY135" fmla="*/ 2209800 h 2867025"/>
              <a:gd name="connsiteX136" fmla="*/ 1276350 w 3609357"/>
              <a:gd name="connsiteY136" fmla="*/ 2200275 h 2867025"/>
              <a:gd name="connsiteX137" fmla="*/ 1247775 w 3609357"/>
              <a:gd name="connsiteY137" fmla="*/ 2190750 h 2867025"/>
              <a:gd name="connsiteX138" fmla="*/ 1190625 w 3609357"/>
              <a:gd name="connsiteY138" fmla="*/ 2181225 h 2867025"/>
              <a:gd name="connsiteX139" fmla="*/ 1123950 w 3609357"/>
              <a:gd name="connsiteY139" fmla="*/ 2162175 h 2867025"/>
              <a:gd name="connsiteX140" fmla="*/ 1085850 w 3609357"/>
              <a:gd name="connsiteY140" fmla="*/ 2143125 h 2867025"/>
              <a:gd name="connsiteX141" fmla="*/ 1057275 w 3609357"/>
              <a:gd name="connsiteY141" fmla="*/ 2105025 h 2867025"/>
              <a:gd name="connsiteX142" fmla="*/ 1000125 w 3609357"/>
              <a:gd name="connsiteY142" fmla="*/ 2066925 h 2867025"/>
              <a:gd name="connsiteX143" fmla="*/ 971550 w 3609357"/>
              <a:gd name="connsiteY143" fmla="*/ 1971675 h 2867025"/>
              <a:gd name="connsiteX144" fmla="*/ 962025 w 3609357"/>
              <a:gd name="connsiteY144" fmla="*/ 1924050 h 2867025"/>
              <a:gd name="connsiteX145" fmla="*/ 904875 w 3609357"/>
              <a:gd name="connsiteY145" fmla="*/ 1914525 h 2867025"/>
              <a:gd name="connsiteX146" fmla="*/ 885825 w 3609357"/>
              <a:gd name="connsiteY146" fmla="*/ 1800225 h 2867025"/>
              <a:gd name="connsiteX147" fmla="*/ 876300 w 3609357"/>
              <a:gd name="connsiteY147" fmla="*/ 1771650 h 2867025"/>
              <a:gd name="connsiteX148" fmla="*/ 838200 w 3609357"/>
              <a:gd name="connsiteY148" fmla="*/ 1752600 h 2867025"/>
              <a:gd name="connsiteX149" fmla="*/ 809625 w 3609357"/>
              <a:gd name="connsiteY149" fmla="*/ 1724025 h 2867025"/>
              <a:gd name="connsiteX150" fmla="*/ 771525 w 3609357"/>
              <a:gd name="connsiteY150" fmla="*/ 1704975 h 2867025"/>
              <a:gd name="connsiteX151" fmla="*/ 704850 w 3609357"/>
              <a:gd name="connsiteY151" fmla="*/ 1685925 h 2867025"/>
              <a:gd name="connsiteX152" fmla="*/ 647700 w 3609357"/>
              <a:gd name="connsiteY152" fmla="*/ 1638300 h 2867025"/>
              <a:gd name="connsiteX153" fmla="*/ 600075 w 3609357"/>
              <a:gd name="connsiteY153" fmla="*/ 1590675 h 2867025"/>
              <a:gd name="connsiteX154" fmla="*/ 342900 w 3609357"/>
              <a:gd name="connsiteY154" fmla="*/ 1590675 h 2867025"/>
              <a:gd name="connsiteX155" fmla="*/ 314325 w 3609357"/>
              <a:gd name="connsiteY155" fmla="*/ 1581150 h 2867025"/>
              <a:gd name="connsiteX156" fmla="*/ 228600 w 3609357"/>
              <a:gd name="connsiteY156" fmla="*/ 1552575 h 2867025"/>
              <a:gd name="connsiteX157" fmla="*/ 161925 w 3609357"/>
              <a:gd name="connsiteY157" fmla="*/ 1524000 h 2867025"/>
              <a:gd name="connsiteX158" fmla="*/ 114300 w 3609357"/>
              <a:gd name="connsiteY158" fmla="*/ 1466850 h 2867025"/>
              <a:gd name="connsiteX159" fmla="*/ 123825 w 3609357"/>
              <a:gd name="connsiteY159" fmla="*/ 1419225 h 2867025"/>
              <a:gd name="connsiteX160" fmla="*/ 161925 w 3609357"/>
              <a:gd name="connsiteY160" fmla="*/ 1362075 h 2867025"/>
              <a:gd name="connsiteX161" fmla="*/ 104775 w 3609357"/>
              <a:gd name="connsiteY161" fmla="*/ 1304925 h 2867025"/>
              <a:gd name="connsiteX162" fmla="*/ 76200 w 3609357"/>
              <a:gd name="connsiteY162" fmla="*/ 1276350 h 2867025"/>
              <a:gd name="connsiteX163" fmla="*/ 47625 w 3609357"/>
              <a:gd name="connsiteY163" fmla="*/ 1257300 h 2867025"/>
              <a:gd name="connsiteX164" fmla="*/ 38100 w 3609357"/>
              <a:gd name="connsiteY164" fmla="*/ 1228725 h 2867025"/>
              <a:gd name="connsiteX165" fmla="*/ 19050 w 3609357"/>
              <a:gd name="connsiteY165" fmla="*/ 1200150 h 2867025"/>
              <a:gd name="connsiteX166" fmla="*/ 0 w 3609357"/>
              <a:gd name="connsiteY166" fmla="*/ 1143000 h 2867025"/>
              <a:gd name="connsiteX167" fmla="*/ 38100 w 3609357"/>
              <a:gd name="connsiteY167" fmla="*/ 1076325 h 2867025"/>
              <a:gd name="connsiteX168" fmla="*/ 95250 w 3609357"/>
              <a:gd name="connsiteY168" fmla="*/ 1057275 h 2867025"/>
              <a:gd name="connsiteX169" fmla="*/ 123825 w 3609357"/>
              <a:gd name="connsiteY169" fmla="*/ 1047750 h 2867025"/>
              <a:gd name="connsiteX170" fmla="*/ 142875 w 3609357"/>
              <a:gd name="connsiteY170" fmla="*/ 990600 h 2867025"/>
              <a:gd name="connsiteX171" fmla="*/ 76200 w 3609357"/>
              <a:gd name="connsiteY171" fmla="*/ 904875 h 2867025"/>
              <a:gd name="connsiteX172" fmla="*/ 104775 w 3609357"/>
              <a:gd name="connsiteY172" fmla="*/ 885825 h 2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3609357" h="2867025">
                <a:moveTo>
                  <a:pt x="104775" y="885825"/>
                </a:moveTo>
                <a:cubicBezTo>
                  <a:pt x="146050" y="882650"/>
                  <a:pt x="187523" y="881435"/>
                  <a:pt x="228600" y="876300"/>
                </a:cubicBezTo>
                <a:cubicBezTo>
                  <a:pt x="238563" y="875055"/>
                  <a:pt x="247374" y="868953"/>
                  <a:pt x="257175" y="866775"/>
                </a:cubicBezTo>
                <a:cubicBezTo>
                  <a:pt x="276028" y="862585"/>
                  <a:pt x="295472" y="861440"/>
                  <a:pt x="314325" y="857250"/>
                </a:cubicBezTo>
                <a:cubicBezTo>
                  <a:pt x="324126" y="855072"/>
                  <a:pt x="332996" y="849376"/>
                  <a:pt x="342900" y="847725"/>
                </a:cubicBezTo>
                <a:cubicBezTo>
                  <a:pt x="371260" y="842998"/>
                  <a:pt x="400050" y="841375"/>
                  <a:pt x="428625" y="838200"/>
                </a:cubicBezTo>
                <a:cubicBezTo>
                  <a:pt x="447675" y="831850"/>
                  <a:pt x="467814" y="828130"/>
                  <a:pt x="485775" y="819150"/>
                </a:cubicBezTo>
                <a:cubicBezTo>
                  <a:pt x="498475" y="812800"/>
                  <a:pt x="510692" y="805373"/>
                  <a:pt x="523875" y="800100"/>
                </a:cubicBezTo>
                <a:cubicBezTo>
                  <a:pt x="542519" y="792642"/>
                  <a:pt x="563064" y="790030"/>
                  <a:pt x="581025" y="781050"/>
                </a:cubicBezTo>
                <a:lnTo>
                  <a:pt x="657225" y="742950"/>
                </a:lnTo>
                <a:cubicBezTo>
                  <a:pt x="663575" y="733425"/>
                  <a:pt x="668180" y="722470"/>
                  <a:pt x="676275" y="714375"/>
                </a:cubicBezTo>
                <a:cubicBezTo>
                  <a:pt x="684370" y="706280"/>
                  <a:pt x="697699" y="704264"/>
                  <a:pt x="704850" y="695325"/>
                </a:cubicBezTo>
                <a:cubicBezTo>
                  <a:pt x="711122" y="687485"/>
                  <a:pt x="706205" y="672586"/>
                  <a:pt x="714375" y="666750"/>
                </a:cubicBezTo>
                <a:cubicBezTo>
                  <a:pt x="730715" y="655078"/>
                  <a:pt x="771525" y="647700"/>
                  <a:pt x="771525" y="647700"/>
                </a:cubicBezTo>
                <a:cubicBezTo>
                  <a:pt x="800100" y="650875"/>
                  <a:pt x="829057" y="651586"/>
                  <a:pt x="857250" y="657225"/>
                </a:cubicBezTo>
                <a:cubicBezTo>
                  <a:pt x="876941" y="661163"/>
                  <a:pt x="894709" y="672337"/>
                  <a:pt x="914400" y="676275"/>
                </a:cubicBezTo>
                <a:lnTo>
                  <a:pt x="962025" y="685800"/>
                </a:lnTo>
                <a:cubicBezTo>
                  <a:pt x="1022350" y="682625"/>
                  <a:pt x="1082840" y="681744"/>
                  <a:pt x="1143000" y="676275"/>
                </a:cubicBezTo>
                <a:cubicBezTo>
                  <a:pt x="1152999" y="675366"/>
                  <a:pt x="1161921" y="669508"/>
                  <a:pt x="1171575" y="666750"/>
                </a:cubicBezTo>
                <a:cubicBezTo>
                  <a:pt x="1184162" y="663154"/>
                  <a:pt x="1196685" y="658849"/>
                  <a:pt x="1209675" y="657225"/>
                </a:cubicBezTo>
                <a:cubicBezTo>
                  <a:pt x="1247612" y="652483"/>
                  <a:pt x="1285875" y="650875"/>
                  <a:pt x="1323975" y="647700"/>
                </a:cubicBezTo>
                <a:cubicBezTo>
                  <a:pt x="1333500" y="641350"/>
                  <a:pt x="1342311" y="633770"/>
                  <a:pt x="1352550" y="628650"/>
                </a:cubicBezTo>
                <a:cubicBezTo>
                  <a:pt x="1361530" y="624160"/>
                  <a:pt x="1374025" y="626225"/>
                  <a:pt x="1381125" y="619125"/>
                </a:cubicBezTo>
                <a:cubicBezTo>
                  <a:pt x="1388225" y="612025"/>
                  <a:pt x="1386160" y="599530"/>
                  <a:pt x="1390650" y="590550"/>
                </a:cubicBezTo>
                <a:cubicBezTo>
                  <a:pt x="1427579" y="516692"/>
                  <a:pt x="1395284" y="605224"/>
                  <a:pt x="1419225" y="533400"/>
                </a:cubicBezTo>
                <a:cubicBezTo>
                  <a:pt x="1412875" y="523875"/>
                  <a:pt x="1400175" y="516273"/>
                  <a:pt x="1400175" y="504825"/>
                </a:cubicBezTo>
                <a:cubicBezTo>
                  <a:pt x="1400175" y="484745"/>
                  <a:pt x="1419225" y="447675"/>
                  <a:pt x="1419225" y="447675"/>
                </a:cubicBezTo>
                <a:cubicBezTo>
                  <a:pt x="1416050" y="428625"/>
                  <a:pt x="1417544" y="408173"/>
                  <a:pt x="1409700" y="390525"/>
                </a:cubicBezTo>
                <a:cubicBezTo>
                  <a:pt x="1404229" y="378216"/>
                  <a:pt x="1389395" y="372583"/>
                  <a:pt x="1381125" y="361950"/>
                </a:cubicBezTo>
                <a:cubicBezTo>
                  <a:pt x="1367069" y="343878"/>
                  <a:pt x="1355725" y="323850"/>
                  <a:pt x="1343025" y="304800"/>
                </a:cubicBezTo>
                <a:cubicBezTo>
                  <a:pt x="1288430" y="222908"/>
                  <a:pt x="1353885" y="326520"/>
                  <a:pt x="1314450" y="247650"/>
                </a:cubicBezTo>
                <a:cubicBezTo>
                  <a:pt x="1309330" y="237411"/>
                  <a:pt x="1302054" y="228390"/>
                  <a:pt x="1295400" y="219075"/>
                </a:cubicBezTo>
                <a:cubicBezTo>
                  <a:pt x="1288209" y="209008"/>
                  <a:pt x="1255258" y="167365"/>
                  <a:pt x="1247775" y="152400"/>
                </a:cubicBezTo>
                <a:cubicBezTo>
                  <a:pt x="1240943" y="138735"/>
                  <a:pt x="1231777" y="97932"/>
                  <a:pt x="1228725" y="85725"/>
                </a:cubicBezTo>
                <a:cubicBezTo>
                  <a:pt x="1231900" y="73025"/>
                  <a:pt x="1230988" y="58517"/>
                  <a:pt x="1238250" y="47625"/>
                </a:cubicBezTo>
                <a:cubicBezTo>
                  <a:pt x="1248801" y="31798"/>
                  <a:pt x="1279100" y="24483"/>
                  <a:pt x="1295400" y="19050"/>
                </a:cubicBezTo>
                <a:cubicBezTo>
                  <a:pt x="1388770" y="25719"/>
                  <a:pt x="1422162" y="36790"/>
                  <a:pt x="1504950" y="19050"/>
                </a:cubicBezTo>
                <a:cubicBezTo>
                  <a:pt x="1524585" y="14843"/>
                  <a:pt x="1562100" y="0"/>
                  <a:pt x="1562100" y="0"/>
                </a:cubicBezTo>
                <a:cubicBezTo>
                  <a:pt x="1577975" y="3175"/>
                  <a:pt x="1594566" y="3841"/>
                  <a:pt x="1609725" y="9525"/>
                </a:cubicBezTo>
                <a:cubicBezTo>
                  <a:pt x="1620444" y="13545"/>
                  <a:pt x="1627778" y="24066"/>
                  <a:pt x="1638300" y="28575"/>
                </a:cubicBezTo>
                <a:cubicBezTo>
                  <a:pt x="1650332" y="33732"/>
                  <a:pt x="1663700" y="34925"/>
                  <a:pt x="1676400" y="38100"/>
                </a:cubicBezTo>
                <a:cubicBezTo>
                  <a:pt x="1741904" y="81769"/>
                  <a:pt x="1711830" y="68960"/>
                  <a:pt x="1762125" y="85725"/>
                </a:cubicBezTo>
                <a:cubicBezTo>
                  <a:pt x="1853282" y="176882"/>
                  <a:pt x="1745086" y="60167"/>
                  <a:pt x="1800225" y="142875"/>
                </a:cubicBezTo>
                <a:cubicBezTo>
                  <a:pt x="1807697" y="154083"/>
                  <a:pt x="1820530" y="160817"/>
                  <a:pt x="1828800" y="171450"/>
                </a:cubicBezTo>
                <a:cubicBezTo>
                  <a:pt x="1842856" y="189522"/>
                  <a:pt x="1854200" y="209550"/>
                  <a:pt x="1866900" y="228600"/>
                </a:cubicBezTo>
                <a:cubicBezTo>
                  <a:pt x="1873250" y="238125"/>
                  <a:pt x="1876425" y="250825"/>
                  <a:pt x="1885950" y="257175"/>
                </a:cubicBezTo>
                <a:lnTo>
                  <a:pt x="1943100" y="295275"/>
                </a:lnTo>
                <a:cubicBezTo>
                  <a:pt x="1952625" y="301625"/>
                  <a:pt x="1962517" y="307456"/>
                  <a:pt x="1971675" y="314325"/>
                </a:cubicBezTo>
                <a:cubicBezTo>
                  <a:pt x="1984375" y="323850"/>
                  <a:pt x="1996313" y="334486"/>
                  <a:pt x="2009775" y="342900"/>
                </a:cubicBezTo>
                <a:cubicBezTo>
                  <a:pt x="2021816" y="350425"/>
                  <a:pt x="2035547" y="354905"/>
                  <a:pt x="2047875" y="361950"/>
                </a:cubicBezTo>
                <a:cubicBezTo>
                  <a:pt x="2057814" y="367630"/>
                  <a:pt x="2066925" y="374650"/>
                  <a:pt x="2076450" y="381000"/>
                </a:cubicBezTo>
                <a:cubicBezTo>
                  <a:pt x="2086082" y="395447"/>
                  <a:pt x="2105025" y="418432"/>
                  <a:pt x="2105025" y="438150"/>
                </a:cubicBezTo>
                <a:cubicBezTo>
                  <a:pt x="2105025" y="461504"/>
                  <a:pt x="2092269" y="508224"/>
                  <a:pt x="2085975" y="533400"/>
                </a:cubicBezTo>
                <a:cubicBezTo>
                  <a:pt x="2089150" y="571500"/>
                  <a:pt x="2095500" y="609468"/>
                  <a:pt x="2095500" y="647700"/>
                </a:cubicBezTo>
                <a:cubicBezTo>
                  <a:pt x="2095500" y="730250"/>
                  <a:pt x="2070100" y="755650"/>
                  <a:pt x="2095500" y="838200"/>
                </a:cubicBezTo>
                <a:cubicBezTo>
                  <a:pt x="2099461" y="851075"/>
                  <a:pt x="2112867" y="859303"/>
                  <a:pt x="2124075" y="866775"/>
                </a:cubicBezTo>
                <a:cubicBezTo>
                  <a:pt x="2132274" y="872241"/>
                  <a:pt x="2185669" y="884555"/>
                  <a:pt x="2190750" y="885825"/>
                </a:cubicBezTo>
                <a:cubicBezTo>
                  <a:pt x="2200275" y="892175"/>
                  <a:pt x="2209086" y="899755"/>
                  <a:pt x="2219325" y="904875"/>
                </a:cubicBezTo>
                <a:cubicBezTo>
                  <a:pt x="2298195" y="944310"/>
                  <a:pt x="2194583" y="878855"/>
                  <a:pt x="2276475" y="933450"/>
                </a:cubicBezTo>
                <a:cubicBezTo>
                  <a:pt x="2288120" y="956741"/>
                  <a:pt x="2297746" y="979930"/>
                  <a:pt x="2314575" y="1000125"/>
                </a:cubicBezTo>
                <a:cubicBezTo>
                  <a:pt x="2323199" y="1010473"/>
                  <a:pt x="2331942" y="1021228"/>
                  <a:pt x="2343150" y="1028700"/>
                </a:cubicBezTo>
                <a:cubicBezTo>
                  <a:pt x="2351504" y="1034269"/>
                  <a:pt x="2362200" y="1035050"/>
                  <a:pt x="2371725" y="1038225"/>
                </a:cubicBezTo>
                <a:cubicBezTo>
                  <a:pt x="2378075" y="1047750"/>
                  <a:pt x="2381067" y="1060733"/>
                  <a:pt x="2390775" y="1066800"/>
                </a:cubicBezTo>
                <a:cubicBezTo>
                  <a:pt x="2407803" y="1077443"/>
                  <a:pt x="2428875" y="1079500"/>
                  <a:pt x="2447925" y="1085850"/>
                </a:cubicBezTo>
                <a:lnTo>
                  <a:pt x="2476500" y="1095375"/>
                </a:lnTo>
                <a:cubicBezTo>
                  <a:pt x="2486025" y="1098550"/>
                  <a:pt x="2495230" y="1102931"/>
                  <a:pt x="2505075" y="1104900"/>
                </a:cubicBezTo>
                <a:cubicBezTo>
                  <a:pt x="2574715" y="1118828"/>
                  <a:pt x="2536673" y="1112135"/>
                  <a:pt x="2619375" y="1123950"/>
                </a:cubicBezTo>
                <a:cubicBezTo>
                  <a:pt x="2676956" y="1109555"/>
                  <a:pt x="2645056" y="1118565"/>
                  <a:pt x="2714625" y="1095375"/>
                </a:cubicBezTo>
                <a:lnTo>
                  <a:pt x="2743200" y="1085850"/>
                </a:lnTo>
                <a:cubicBezTo>
                  <a:pt x="2800350" y="1089025"/>
                  <a:pt x="2857854" y="1088275"/>
                  <a:pt x="2914650" y="1095375"/>
                </a:cubicBezTo>
                <a:cubicBezTo>
                  <a:pt x="2934575" y="1097866"/>
                  <a:pt x="2951993" y="1111124"/>
                  <a:pt x="2971800" y="1114425"/>
                </a:cubicBezTo>
                <a:cubicBezTo>
                  <a:pt x="3057310" y="1128677"/>
                  <a:pt x="3009755" y="1121817"/>
                  <a:pt x="3114675" y="1133475"/>
                </a:cubicBezTo>
                <a:cubicBezTo>
                  <a:pt x="3124200" y="1136650"/>
                  <a:pt x="3133232" y="1142332"/>
                  <a:pt x="3143250" y="1143000"/>
                </a:cubicBezTo>
                <a:cubicBezTo>
                  <a:pt x="3228844" y="1148706"/>
                  <a:pt x="3317036" y="1132397"/>
                  <a:pt x="3400425" y="1152525"/>
                </a:cubicBezTo>
                <a:cubicBezTo>
                  <a:pt x="3419945" y="1157237"/>
                  <a:pt x="3402767" y="1198536"/>
                  <a:pt x="3419475" y="1209675"/>
                </a:cubicBezTo>
                <a:cubicBezTo>
                  <a:pt x="3429000" y="1216025"/>
                  <a:pt x="3437331" y="1224705"/>
                  <a:pt x="3448050" y="1228725"/>
                </a:cubicBezTo>
                <a:cubicBezTo>
                  <a:pt x="3465192" y="1235153"/>
                  <a:pt x="3552449" y="1246361"/>
                  <a:pt x="3562350" y="1247775"/>
                </a:cubicBezTo>
                <a:cubicBezTo>
                  <a:pt x="3571875" y="1250950"/>
                  <a:pt x="3585944" y="1248583"/>
                  <a:pt x="3590925" y="1257300"/>
                </a:cubicBezTo>
                <a:cubicBezTo>
                  <a:pt x="3609357" y="1289556"/>
                  <a:pt x="3599002" y="1329767"/>
                  <a:pt x="3590925" y="1362075"/>
                </a:cubicBezTo>
                <a:cubicBezTo>
                  <a:pt x="3588490" y="1371815"/>
                  <a:pt x="3587672" y="1382810"/>
                  <a:pt x="3581400" y="1390650"/>
                </a:cubicBezTo>
                <a:cubicBezTo>
                  <a:pt x="3574249" y="1399589"/>
                  <a:pt x="3562350" y="1403350"/>
                  <a:pt x="3552825" y="1409700"/>
                </a:cubicBezTo>
                <a:cubicBezTo>
                  <a:pt x="3546475" y="1419225"/>
                  <a:pt x="3541870" y="1430180"/>
                  <a:pt x="3533775" y="1438275"/>
                </a:cubicBezTo>
                <a:cubicBezTo>
                  <a:pt x="3525680" y="1446370"/>
                  <a:pt x="3512351" y="1448386"/>
                  <a:pt x="3505200" y="1457325"/>
                </a:cubicBezTo>
                <a:cubicBezTo>
                  <a:pt x="3498928" y="1465165"/>
                  <a:pt x="3498850" y="1476375"/>
                  <a:pt x="3495675" y="1485900"/>
                </a:cubicBezTo>
                <a:cubicBezTo>
                  <a:pt x="3498850" y="1520825"/>
                  <a:pt x="3501102" y="1555846"/>
                  <a:pt x="3505200" y="1590675"/>
                </a:cubicBezTo>
                <a:cubicBezTo>
                  <a:pt x="3507457" y="1609855"/>
                  <a:pt x="3523362" y="1630551"/>
                  <a:pt x="3514725" y="1647825"/>
                </a:cubicBezTo>
                <a:cubicBezTo>
                  <a:pt x="3504486" y="1668303"/>
                  <a:pt x="3479295" y="1678685"/>
                  <a:pt x="3457575" y="1685925"/>
                </a:cubicBezTo>
                <a:cubicBezTo>
                  <a:pt x="3438525" y="1692275"/>
                  <a:pt x="3417133" y="1693836"/>
                  <a:pt x="3400425" y="1704975"/>
                </a:cubicBezTo>
                <a:cubicBezTo>
                  <a:pt x="3390900" y="1711325"/>
                  <a:pt x="3382311" y="1719376"/>
                  <a:pt x="3371850" y="1724025"/>
                </a:cubicBezTo>
                <a:cubicBezTo>
                  <a:pt x="3342035" y="1737276"/>
                  <a:pt x="3308265" y="1744684"/>
                  <a:pt x="3276600" y="1752600"/>
                </a:cubicBezTo>
                <a:cubicBezTo>
                  <a:pt x="3210133" y="1796912"/>
                  <a:pt x="3209991" y="1771913"/>
                  <a:pt x="3228975" y="1847850"/>
                </a:cubicBezTo>
                <a:cubicBezTo>
                  <a:pt x="3233845" y="1867331"/>
                  <a:pt x="3241675" y="1885950"/>
                  <a:pt x="3248025" y="1905000"/>
                </a:cubicBezTo>
                <a:lnTo>
                  <a:pt x="3267075" y="1962150"/>
                </a:lnTo>
                <a:lnTo>
                  <a:pt x="3276600" y="1990725"/>
                </a:lnTo>
                <a:cubicBezTo>
                  <a:pt x="3270250" y="2000250"/>
                  <a:pt x="3262670" y="2009061"/>
                  <a:pt x="3257550" y="2019300"/>
                </a:cubicBezTo>
                <a:cubicBezTo>
                  <a:pt x="3253060" y="2028280"/>
                  <a:pt x="3257996" y="2046702"/>
                  <a:pt x="3248025" y="2047875"/>
                </a:cubicBezTo>
                <a:cubicBezTo>
                  <a:pt x="3209542" y="2052402"/>
                  <a:pt x="3065657" y="2035020"/>
                  <a:pt x="3009900" y="2028825"/>
                </a:cubicBezTo>
                <a:cubicBezTo>
                  <a:pt x="2946400" y="2032000"/>
                  <a:pt x="2882560" y="2031062"/>
                  <a:pt x="2819400" y="2038350"/>
                </a:cubicBezTo>
                <a:cubicBezTo>
                  <a:pt x="2799452" y="2040652"/>
                  <a:pt x="2762250" y="2057400"/>
                  <a:pt x="2762250" y="2057400"/>
                </a:cubicBezTo>
                <a:cubicBezTo>
                  <a:pt x="2755900" y="2066925"/>
                  <a:pt x="2751815" y="2078437"/>
                  <a:pt x="2743200" y="2085975"/>
                </a:cubicBezTo>
                <a:cubicBezTo>
                  <a:pt x="2718306" y="2107757"/>
                  <a:pt x="2672842" y="2127758"/>
                  <a:pt x="2647950" y="2152650"/>
                </a:cubicBezTo>
                <a:cubicBezTo>
                  <a:pt x="2639855" y="2160745"/>
                  <a:pt x="2635250" y="2171700"/>
                  <a:pt x="2628900" y="2181225"/>
                </a:cubicBezTo>
                <a:cubicBezTo>
                  <a:pt x="2625725" y="2235200"/>
                  <a:pt x="2624501" y="2289325"/>
                  <a:pt x="2619375" y="2343150"/>
                </a:cubicBezTo>
                <a:cubicBezTo>
                  <a:pt x="2617456" y="2363303"/>
                  <a:pt x="2594853" y="2426242"/>
                  <a:pt x="2590800" y="2438400"/>
                </a:cubicBezTo>
                <a:cubicBezTo>
                  <a:pt x="2587625" y="2447925"/>
                  <a:pt x="2588375" y="2459875"/>
                  <a:pt x="2581275" y="2466975"/>
                </a:cubicBezTo>
                <a:cubicBezTo>
                  <a:pt x="2497793" y="2550457"/>
                  <a:pt x="2603691" y="2448295"/>
                  <a:pt x="2524125" y="2514600"/>
                </a:cubicBezTo>
                <a:cubicBezTo>
                  <a:pt x="2513777" y="2523224"/>
                  <a:pt x="2507325" y="2536633"/>
                  <a:pt x="2495550" y="2543175"/>
                </a:cubicBezTo>
                <a:cubicBezTo>
                  <a:pt x="2477997" y="2552927"/>
                  <a:pt x="2438400" y="2562225"/>
                  <a:pt x="2438400" y="2562225"/>
                </a:cubicBezTo>
                <a:cubicBezTo>
                  <a:pt x="2419350" y="2581275"/>
                  <a:pt x="2389769" y="2593817"/>
                  <a:pt x="2381250" y="2619375"/>
                </a:cubicBezTo>
                <a:lnTo>
                  <a:pt x="2362200" y="2676525"/>
                </a:lnTo>
                <a:cubicBezTo>
                  <a:pt x="2346881" y="2829718"/>
                  <a:pt x="2364274" y="2726415"/>
                  <a:pt x="2343150" y="2800350"/>
                </a:cubicBezTo>
                <a:cubicBezTo>
                  <a:pt x="2339554" y="2812937"/>
                  <a:pt x="2341803" y="2828228"/>
                  <a:pt x="2333625" y="2838450"/>
                </a:cubicBezTo>
                <a:cubicBezTo>
                  <a:pt x="2327353" y="2846290"/>
                  <a:pt x="2314030" y="2843485"/>
                  <a:pt x="2305050" y="2847975"/>
                </a:cubicBezTo>
                <a:cubicBezTo>
                  <a:pt x="2294811" y="2853095"/>
                  <a:pt x="2286000" y="2860675"/>
                  <a:pt x="2276475" y="2867025"/>
                </a:cubicBezTo>
                <a:cubicBezTo>
                  <a:pt x="2263775" y="2863850"/>
                  <a:pt x="2250407" y="2862657"/>
                  <a:pt x="2238375" y="2857500"/>
                </a:cubicBezTo>
                <a:cubicBezTo>
                  <a:pt x="2215168" y="2847554"/>
                  <a:pt x="2198389" y="2827039"/>
                  <a:pt x="2181225" y="2809875"/>
                </a:cubicBezTo>
                <a:cubicBezTo>
                  <a:pt x="2178050" y="2800350"/>
                  <a:pt x="2176190" y="2790280"/>
                  <a:pt x="2171700" y="2781300"/>
                </a:cubicBezTo>
                <a:cubicBezTo>
                  <a:pt x="2134771" y="2707442"/>
                  <a:pt x="2167066" y="2795974"/>
                  <a:pt x="2143125" y="2724150"/>
                </a:cubicBezTo>
                <a:cubicBezTo>
                  <a:pt x="2164024" y="2577856"/>
                  <a:pt x="2135222" y="2710975"/>
                  <a:pt x="2171700" y="2628900"/>
                </a:cubicBezTo>
                <a:cubicBezTo>
                  <a:pt x="2179855" y="2610550"/>
                  <a:pt x="2184400" y="2590800"/>
                  <a:pt x="2190750" y="2571750"/>
                </a:cubicBezTo>
                <a:cubicBezTo>
                  <a:pt x="2193925" y="2562225"/>
                  <a:pt x="2195785" y="2552155"/>
                  <a:pt x="2200275" y="2543175"/>
                </a:cubicBezTo>
                <a:cubicBezTo>
                  <a:pt x="2224445" y="2494836"/>
                  <a:pt x="2211449" y="2516889"/>
                  <a:pt x="2238375" y="2476500"/>
                </a:cubicBezTo>
                <a:cubicBezTo>
                  <a:pt x="2235200" y="2447925"/>
                  <a:pt x="2234489" y="2418968"/>
                  <a:pt x="2228850" y="2390775"/>
                </a:cubicBezTo>
                <a:cubicBezTo>
                  <a:pt x="2224912" y="2371084"/>
                  <a:pt x="2216150" y="2352675"/>
                  <a:pt x="2209800" y="2333625"/>
                </a:cubicBezTo>
                <a:cubicBezTo>
                  <a:pt x="2199874" y="2303848"/>
                  <a:pt x="2190248" y="2266615"/>
                  <a:pt x="2162175" y="2247900"/>
                </a:cubicBezTo>
                <a:cubicBezTo>
                  <a:pt x="2152650" y="2241550"/>
                  <a:pt x="2144852" y="2230960"/>
                  <a:pt x="2133600" y="2228850"/>
                </a:cubicBezTo>
                <a:cubicBezTo>
                  <a:pt x="2092912" y="2221221"/>
                  <a:pt x="2051050" y="2222500"/>
                  <a:pt x="2009775" y="2219325"/>
                </a:cubicBezTo>
                <a:cubicBezTo>
                  <a:pt x="1908989" y="2194129"/>
                  <a:pt x="2027673" y="2228338"/>
                  <a:pt x="1943100" y="2190750"/>
                </a:cubicBezTo>
                <a:cubicBezTo>
                  <a:pt x="1924750" y="2182595"/>
                  <a:pt x="1885950" y="2171700"/>
                  <a:pt x="1885950" y="2171700"/>
                </a:cubicBezTo>
                <a:cubicBezTo>
                  <a:pt x="1870075" y="2174875"/>
                  <a:pt x="1854031" y="2177298"/>
                  <a:pt x="1838325" y="2181225"/>
                </a:cubicBezTo>
                <a:cubicBezTo>
                  <a:pt x="1828585" y="2183660"/>
                  <a:pt x="1819771" y="2191376"/>
                  <a:pt x="1809750" y="2190750"/>
                </a:cubicBezTo>
                <a:cubicBezTo>
                  <a:pt x="1768071" y="2188145"/>
                  <a:pt x="1727200" y="2178050"/>
                  <a:pt x="1685925" y="2171700"/>
                </a:cubicBezTo>
                <a:cubicBezTo>
                  <a:pt x="1673225" y="2162175"/>
                  <a:pt x="1663561" y="2145223"/>
                  <a:pt x="1647825" y="2143125"/>
                </a:cubicBezTo>
                <a:cubicBezTo>
                  <a:pt x="1598931" y="2136606"/>
                  <a:pt x="1551346" y="2150576"/>
                  <a:pt x="1504950" y="2162175"/>
                </a:cubicBezTo>
                <a:cubicBezTo>
                  <a:pt x="1495425" y="2168525"/>
                  <a:pt x="1486836" y="2176576"/>
                  <a:pt x="1476375" y="2181225"/>
                </a:cubicBezTo>
                <a:cubicBezTo>
                  <a:pt x="1431092" y="2201351"/>
                  <a:pt x="1409998" y="2201813"/>
                  <a:pt x="1362075" y="2209800"/>
                </a:cubicBezTo>
                <a:cubicBezTo>
                  <a:pt x="1333500" y="2206625"/>
                  <a:pt x="1304710" y="2205002"/>
                  <a:pt x="1276350" y="2200275"/>
                </a:cubicBezTo>
                <a:cubicBezTo>
                  <a:pt x="1266446" y="2198624"/>
                  <a:pt x="1257576" y="2192928"/>
                  <a:pt x="1247775" y="2190750"/>
                </a:cubicBezTo>
                <a:cubicBezTo>
                  <a:pt x="1228922" y="2186560"/>
                  <a:pt x="1209563" y="2185013"/>
                  <a:pt x="1190625" y="2181225"/>
                </a:cubicBezTo>
                <a:cubicBezTo>
                  <a:pt x="1175520" y="2178204"/>
                  <a:pt x="1139837" y="2168984"/>
                  <a:pt x="1123950" y="2162175"/>
                </a:cubicBezTo>
                <a:cubicBezTo>
                  <a:pt x="1110899" y="2156582"/>
                  <a:pt x="1098550" y="2149475"/>
                  <a:pt x="1085850" y="2143125"/>
                </a:cubicBezTo>
                <a:cubicBezTo>
                  <a:pt x="1076325" y="2130425"/>
                  <a:pt x="1069140" y="2115572"/>
                  <a:pt x="1057275" y="2105025"/>
                </a:cubicBezTo>
                <a:cubicBezTo>
                  <a:pt x="1040163" y="2089814"/>
                  <a:pt x="1000125" y="2066925"/>
                  <a:pt x="1000125" y="2066925"/>
                </a:cubicBezTo>
                <a:cubicBezTo>
                  <a:pt x="971192" y="2009060"/>
                  <a:pt x="985103" y="2046219"/>
                  <a:pt x="971550" y="1971675"/>
                </a:cubicBezTo>
                <a:cubicBezTo>
                  <a:pt x="968654" y="1955747"/>
                  <a:pt x="974317" y="1934586"/>
                  <a:pt x="962025" y="1924050"/>
                </a:cubicBezTo>
                <a:cubicBezTo>
                  <a:pt x="947362" y="1911481"/>
                  <a:pt x="923925" y="1917700"/>
                  <a:pt x="904875" y="1914525"/>
                </a:cubicBezTo>
                <a:cubicBezTo>
                  <a:pt x="899499" y="1876891"/>
                  <a:pt x="895110" y="1837366"/>
                  <a:pt x="885825" y="1800225"/>
                </a:cubicBezTo>
                <a:cubicBezTo>
                  <a:pt x="883390" y="1790485"/>
                  <a:pt x="883400" y="1778750"/>
                  <a:pt x="876300" y="1771650"/>
                </a:cubicBezTo>
                <a:cubicBezTo>
                  <a:pt x="866260" y="1761610"/>
                  <a:pt x="849754" y="1760853"/>
                  <a:pt x="838200" y="1752600"/>
                </a:cubicBezTo>
                <a:cubicBezTo>
                  <a:pt x="827239" y="1744770"/>
                  <a:pt x="820586" y="1731855"/>
                  <a:pt x="809625" y="1724025"/>
                </a:cubicBezTo>
                <a:cubicBezTo>
                  <a:pt x="798071" y="1715772"/>
                  <a:pt x="784576" y="1710568"/>
                  <a:pt x="771525" y="1704975"/>
                </a:cubicBezTo>
                <a:cubicBezTo>
                  <a:pt x="752394" y="1696776"/>
                  <a:pt x="724184" y="1690758"/>
                  <a:pt x="704850" y="1685925"/>
                </a:cubicBezTo>
                <a:cubicBezTo>
                  <a:pt x="676753" y="1667194"/>
                  <a:pt x="670619" y="1665802"/>
                  <a:pt x="647700" y="1638300"/>
                </a:cubicBezTo>
                <a:cubicBezTo>
                  <a:pt x="608012" y="1590675"/>
                  <a:pt x="652462" y="1625600"/>
                  <a:pt x="600075" y="1590675"/>
                </a:cubicBezTo>
                <a:cubicBezTo>
                  <a:pt x="469573" y="1599375"/>
                  <a:pt x="464299" y="1606862"/>
                  <a:pt x="342900" y="1590675"/>
                </a:cubicBezTo>
                <a:cubicBezTo>
                  <a:pt x="332948" y="1589348"/>
                  <a:pt x="323979" y="1583908"/>
                  <a:pt x="314325" y="1581150"/>
                </a:cubicBezTo>
                <a:cubicBezTo>
                  <a:pt x="271882" y="1569023"/>
                  <a:pt x="272387" y="1574468"/>
                  <a:pt x="228600" y="1552575"/>
                </a:cubicBezTo>
                <a:cubicBezTo>
                  <a:pt x="162821" y="1519686"/>
                  <a:pt x="241219" y="1543824"/>
                  <a:pt x="161925" y="1524000"/>
                </a:cubicBezTo>
                <a:cubicBezTo>
                  <a:pt x="154235" y="1516310"/>
                  <a:pt x="116194" y="1482005"/>
                  <a:pt x="114300" y="1466850"/>
                </a:cubicBezTo>
                <a:cubicBezTo>
                  <a:pt x="112292" y="1450786"/>
                  <a:pt x="117126" y="1433963"/>
                  <a:pt x="123825" y="1419225"/>
                </a:cubicBezTo>
                <a:cubicBezTo>
                  <a:pt x="133299" y="1398382"/>
                  <a:pt x="161925" y="1362075"/>
                  <a:pt x="161925" y="1362075"/>
                </a:cubicBezTo>
                <a:cubicBezTo>
                  <a:pt x="128058" y="1294342"/>
                  <a:pt x="164042" y="1347258"/>
                  <a:pt x="104775" y="1304925"/>
                </a:cubicBezTo>
                <a:cubicBezTo>
                  <a:pt x="93814" y="1297095"/>
                  <a:pt x="86548" y="1284974"/>
                  <a:pt x="76200" y="1276350"/>
                </a:cubicBezTo>
                <a:cubicBezTo>
                  <a:pt x="67406" y="1269021"/>
                  <a:pt x="57150" y="1263650"/>
                  <a:pt x="47625" y="1257300"/>
                </a:cubicBezTo>
                <a:cubicBezTo>
                  <a:pt x="44450" y="1247775"/>
                  <a:pt x="42590" y="1237705"/>
                  <a:pt x="38100" y="1228725"/>
                </a:cubicBezTo>
                <a:cubicBezTo>
                  <a:pt x="32980" y="1218486"/>
                  <a:pt x="23699" y="1210611"/>
                  <a:pt x="19050" y="1200150"/>
                </a:cubicBezTo>
                <a:cubicBezTo>
                  <a:pt x="10895" y="1181800"/>
                  <a:pt x="0" y="1143000"/>
                  <a:pt x="0" y="1143000"/>
                </a:cubicBezTo>
                <a:cubicBezTo>
                  <a:pt x="8048" y="1110808"/>
                  <a:pt x="5150" y="1094631"/>
                  <a:pt x="38100" y="1076325"/>
                </a:cubicBezTo>
                <a:cubicBezTo>
                  <a:pt x="55653" y="1066573"/>
                  <a:pt x="76200" y="1063625"/>
                  <a:pt x="95250" y="1057275"/>
                </a:cubicBezTo>
                <a:lnTo>
                  <a:pt x="123825" y="1047750"/>
                </a:lnTo>
                <a:cubicBezTo>
                  <a:pt x="130175" y="1028700"/>
                  <a:pt x="157074" y="1004799"/>
                  <a:pt x="142875" y="990600"/>
                </a:cubicBezTo>
                <a:cubicBezTo>
                  <a:pt x="131626" y="979351"/>
                  <a:pt x="64807" y="916268"/>
                  <a:pt x="76200" y="904875"/>
                </a:cubicBezTo>
                <a:lnTo>
                  <a:pt x="104775" y="885825"/>
                </a:lnTo>
                <a:close/>
              </a:path>
            </a:pathLst>
          </a:custGeom>
          <a:noFill/>
          <a:ln w="412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929313" y="357188"/>
            <a:ext cx="3071812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algn="just"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/>
              <a:t>Hindi Speaking region covers 40% of India.</a:t>
            </a:r>
          </a:p>
          <a:p>
            <a:pPr marL="266700" indent="-266700" algn="just"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dirty="0"/>
          </a:p>
          <a:p>
            <a:pPr marL="266700" indent="-266700" algn="just"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/>
              <a:t>Any Localization effort Hindi is treated as test-bed.</a:t>
            </a:r>
          </a:p>
          <a:p>
            <a:pPr marL="266700" indent="-266700" algn="just"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en-US" dirty="0"/>
          </a:p>
          <a:p>
            <a:pPr marL="266700" indent="-266700" algn="just"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dirty="0"/>
              <a:t>The efforts are iterated for other Indian languages using language specific requirements for Indic languages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Indian language complexities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dirty="0" smtClean="0"/>
              <a:t>India has large linguistic diversity with 22 constitutionally recognized languages and 12 scripts</a:t>
            </a:r>
          </a:p>
          <a:p>
            <a:pPr algn="just"/>
            <a:r>
              <a:rPr lang="en-IN" dirty="0" smtClean="0"/>
              <a:t>The mapping between languages and scripts is complex as multiple languages may have common scripts, and a language can be written in multiple scripts</a:t>
            </a:r>
          </a:p>
          <a:p>
            <a:pPr algn="just"/>
            <a:r>
              <a:rPr lang="en-IN" dirty="0" smtClean="0"/>
              <a:t>Each language and script is unique in nature and cannot be easily replicated , even if they share common characteristics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Indic Text layout requirements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3563888" y="3140968"/>
            <a:ext cx="201622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Indic text layout requirements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216" y="3356992"/>
            <a:ext cx="1728192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Initial Letter styling on web &amp; Digital publishing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5580112" y="5157192"/>
            <a:ext cx="1728192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Letter spacing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3779912" y="1628800"/>
            <a:ext cx="158417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Proper Indic text  segmentation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899592" y="3356992"/>
            <a:ext cx="18002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Horizontal and vertical arrangements of characters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1979712" y="5229200"/>
            <a:ext cx="187220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Line breaking</a:t>
            </a:r>
            <a:endParaRPr lang="en-IN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4265966" y="2798930"/>
            <a:ext cx="612068" cy="28803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2"/>
          <p:cNvSpPr/>
          <p:nvPr/>
        </p:nvSpPr>
        <p:spPr>
          <a:xfrm rot="18457086">
            <a:off x="3532469" y="4759607"/>
            <a:ext cx="774138" cy="288032"/>
          </a:xfrm>
          <a:prstGeom prst="rightArrow">
            <a:avLst>
              <a:gd name="adj1" fmla="val 47433"/>
              <a:gd name="adj2" fmla="val 5000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>
            <a:off x="2699792" y="3789040"/>
            <a:ext cx="1008112" cy="28803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 rot="13612322">
            <a:off x="4986985" y="4745386"/>
            <a:ext cx="772317" cy="28803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 rot="10800000">
            <a:off x="5436096" y="3861048"/>
            <a:ext cx="1080120" cy="288032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in Indian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IN" dirty="0" smtClean="0"/>
              <a:t>   </a:t>
            </a:r>
            <a:r>
              <a:rPr lang="en-IN" b="1" dirty="0" smtClean="0"/>
              <a:t>Use case Scenarios:</a:t>
            </a:r>
            <a:r>
              <a:rPr lang="en-IN" dirty="0" smtClean="0"/>
              <a:t> Initial letter styling on Web publishing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27218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259080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in Indian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n-IN" dirty="0" smtClean="0"/>
              <a:t>   </a:t>
            </a:r>
            <a:r>
              <a:rPr lang="en-IN" b="1" dirty="0" smtClean="0"/>
              <a:t>Use case Scenarios: </a:t>
            </a:r>
            <a:r>
              <a:rPr lang="en-IN" dirty="0" smtClean="0"/>
              <a:t>Text input in a </a:t>
            </a:r>
            <a:r>
              <a:rPr lang="en-US" dirty="0" smtClean="0"/>
              <a:t>word processor</a:t>
            </a:r>
            <a:endParaRPr lang="en-IN" dirty="0" smtClean="0"/>
          </a:p>
          <a:p>
            <a:pPr algn="just">
              <a:buNone/>
            </a:pPr>
            <a:endParaRPr lang="en-IN" dirty="0" smtClean="0"/>
          </a:p>
          <a:p>
            <a:pPr algn="just">
              <a:buNone/>
            </a:pPr>
            <a:endParaRPr lang="en-IN" dirty="0" smtClean="0"/>
          </a:p>
          <a:p>
            <a:pPr algn="just">
              <a:buNone/>
            </a:pP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3051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Correct representation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in Indian languages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IN" b="1" dirty="0" smtClean="0"/>
              <a:t>Use case Scenarios:      </a:t>
            </a:r>
            <a:r>
              <a:rPr lang="en-IN" dirty="0" smtClean="0"/>
              <a:t>Formatting and spacing on   </a:t>
            </a:r>
          </a:p>
          <a:p>
            <a:pPr algn="ctr">
              <a:buNone/>
            </a:pPr>
            <a:r>
              <a:rPr lang="en-IN" dirty="0" smtClean="0"/>
              <a:t>       word art</a:t>
            </a:r>
          </a:p>
          <a:p>
            <a:r>
              <a:rPr lang="en-IN" dirty="0" smtClean="0"/>
              <a:t>Spacing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Change shape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4208537" cy="161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2324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140968"/>
            <a:ext cx="1800200" cy="7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09120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2078</TotalTime>
  <Words>1360</Words>
  <Application>Microsoft Office PowerPoint</Application>
  <PresentationFormat>On-screen Show (4:3)</PresentationFormat>
  <Paragraphs>274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Indic Text Segmentation</vt:lpstr>
      <vt:lpstr> Diverse Multilinguality in India  </vt:lpstr>
      <vt:lpstr>Slide 3</vt:lpstr>
      <vt:lpstr>Slide 4</vt:lpstr>
      <vt:lpstr>Indian language complexities </vt:lpstr>
      <vt:lpstr>Indic Text layout requirements </vt:lpstr>
      <vt:lpstr>Challenges in Indian languages</vt:lpstr>
      <vt:lpstr>Challenges in Indian languages</vt:lpstr>
      <vt:lpstr>Challenges in Indian languages</vt:lpstr>
      <vt:lpstr>Challenges in Indian languages</vt:lpstr>
      <vt:lpstr>Challenges in Indian languages</vt:lpstr>
      <vt:lpstr>Challenges in Indian languages</vt:lpstr>
      <vt:lpstr>Challenges in Indian languages</vt:lpstr>
      <vt:lpstr>Grapheme cluster boundaries defined in UAX#29</vt:lpstr>
      <vt:lpstr>Approach to be taken for Possible Solution </vt:lpstr>
      <vt:lpstr>Indic Orthographic syllable </vt:lpstr>
      <vt:lpstr>Sample tailored Grapheme Cluster Boundaries for Indian languages</vt:lpstr>
      <vt:lpstr>Improving Indic text segmentation....</vt:lpstr>
      <vt:lpstr>Indic Orthographic syllable definition</vt:lpstr>
      <vt:lpstr>Indic Orthographic syllable definition</vt:lpstr>
      <vt:lpstr>Indic syllable boundary determination</vt:lpstr>
      <vt:lpstr>Categories values of Indic Orthographic syllable </vt:lpstr>
      <vt:lpstr>Boundary determination for line breaking</vt:lpstr>
      <vt:lpstr>Hyphenation at line boundary</vt:lpstr>
      <vt:lpstr>Hyphenation used in printed documents</vt:lpstr>
      <vt:lpstr>Word-break at line boundary in south Indian language</vt:lpstr>
      <vt:lpstr>Indic text segmentation results based on Indic syllable definition</vt:lpstr>
      <vt:lpstr>Indic text segmentation results based on Indic syllable definition</vt:lpstr>
      <vt:lpstr>Proposal to incorporate Indian languages requirements in UAX#29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 Text Segmentation</dc:title>
  <dc:creator>nicsi</dc:creator>
  <cp:lastModifiedBy>dit196</cp:lastModifiedBy>
  <cp:revision>170</cp:revision>
  <dcterms:created xsi:type="dcterms:W3CDTF">2016-07-04T05:43:47Z</dcterms:created>
  <dcterms:modified xsi:type="dcterms:W3CDTF">2016-07-29T20:59:01Z</dcterms:modified>
</cp:coreProperties>
</file>