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3591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2080953" y="8905523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952500" y="93505"/>
            <a:ext cx="11099800" cy="2860989"/>
          </a:xfrm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12080953" y="8905523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952500" y="93505"/>
            <a:ext cx="11099800" cy="2860989"/>
          </a:xfrm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2080953" y="8905523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depen.io/Slevinski/pen/zqGNqz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odepen.io/Slevinski/pen/MywOej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depen.io/Slevinski/full/XKRPzm/" TargetMode="External"/><Relationship Id="rId2" Type="http://schemas.openxmlformats.org/officeDocument/2006/relationships/hyperlink" Target="https://slevinski.github.io/SignWriting_Character_Viewer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code.org/L2/L2015/15219-signwriting-design.pdf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levinski@signwriting.org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signpuddle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lideshare.net/StephenSlevinski/presentations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ools.ietf.org/html/draft-slevinski-signwriting-text#section-2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unipampa/signcorpus" TargetMode="External"/><Relationship Id="rId2" Type="http://schemas.openxmlformats.org/officeDocument/2006/relationships/hyperlink" Target="http://www.signwriting.org/symposium/presentation0057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.wikimedia.org/wiki/WikiConference_USA" TargetMode="External"/><Relationship Id="rId2" Type="http://schemas.openxmlformats.org/officeDocument/2006/relationships/hyperlink" Target="http://www.signwriting.org/symposium/presentation0064.html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ignbank.org/SignWriting_Character_Viewer_2.html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depen.io/Slevinski/pen/zqGNqz" TargetMode="External"/><Relationship Id="rId2" Type="http://schemas.openxmlformats.org/officeDocument/2006/relationships/hyperlink" Target="http://codepen.io/Slevinski/pen/MywOej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ctrTitle"/>
          </p:nvPr>
        </p:nvSpPr>
        <p:spPr>
          <a:xfrm>
            <a:off x="4439354" y="2037051"/>
            <a:ext cx="7445740" cy="2661902"/>
          </a:xfrm>
          <a:prstGeom prst="rect">
            <a:avLst/>
          </a:prstGeom>
        </p:spPr>
        <p:txBody>
          <a:bodyPr/>
          <a:lstStyle/>
          <a:p>
            <a:r>
              <a:t>SignWriting in</a:t>
            </a:r>
          </a:p>
          <a:p>
            <a:r>
              <a:t>Unicode Next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ubTitle" sz="quarter" idx="1"/>
          </p:nvPr>
        </p:nvSpPr>
        <p:spPr>
          <a:xfrm>
            <a:off x="907205" y="6782232"/>
            <a:ext cx="11190390" cy="2211389"/>
          </a:xfrm>
          <a:prstGeom prst="rect">
            <a:avLst/>
          </a:prstGeom>
        </p:spPr>
        <p:txBody>
          <a:bodyPr/>
          <a:lstStyle/>
          <a:p>
            <a:r>
              <a:t>Prepared for UTC # 148 (August 2-4, 2016)</a:t>
            </a:r>
          </a:p>
          <a:p>
            <a:r>
              <a:t>a Unicode Technical Committee meeting in Redmond, WA</a:t>
            </a:r>
          </a:p>
          <a:p>
            <a:r>
              <a:t>by Stephen E Slevinski Jr</a:t>
            </a:r>
          </a:p>
          <a:p>
            <a:r>
              <a:t>in association with the Center for Sutton Movement Writing</a:t>
            </a:r>
          </a:p>
        </p:txBody>
      </p:sp>
      <p:pic>
        <p:nvPicPr>
          <p:cNvPr id="17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180" y="759979"/>
            <a:ext cx="1671518" cy="5385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2518716" y="487314"/>
            <a:ext cx="9444965" cy="1298330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Individual Sign Copy and Paste</a:t>
            </a:r>
          </a:p>
        </p:txBody>
      </p:sp>
      <p:sp>
        <p:nvSpPr>
          <p:cNvPr id="287" name="Shape 287"/>
          <p:cNvSpPr/>
          <p:nvPr/>
        </p:nvSpPr>
        <p:spPr>
          <a:xfrm>
            <a:off x="1744710" y="7110687"/>
            <a:ext cx="10546843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Double-Click or Triple-Click an individual signs to select.</a:t>
            </a:r>
          </a:p>
          <a:p>
            <a:pPr>
              <a:defRPr sz="3000"/>
            </a:pPr>
            <a:r>
              <a:t>Use the Alternate-Click on the same sign for a menu to copy.</a:t>
            </a:r>
          </a:p>
          <a:p>
            <a:pPr>
              <a:defRPr sz="3000"/>
            </a:pPr>
            <a:r>
              <a:t>An individual sign may or may not appear selected.</a:t>
            </a:r>
          </a:p>
        </p:txBody>
      </p:sp>
      <p:pic>
        <p:nvPicPr>
          <p:cNvPr id="288" name="Screen Shot 2016-07-07 at 8.17.3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1165" y="2793745"/>
            <a:ext cx="9207501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Screen Shot 2016-07-07 at 8.12.5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2524051" y="504087"/>
            <a:ext cx="9444965" cy="1298330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Multiple Sign Copy and Paste</a:t>
            </a:r>
          </a:p>
        </p:txBody>
      </p:sp>
      <p:sp>
        <p:nvSpPr>
          <p:cNvPr id="292" name="Shape 292"/>
          <p:cNvSpPr/>
          <p:nvPr/>
        </p:nvSpPr>
        <p:spPr>
          <a:xfrm>
            <a:off x="2133330" y="7339287"/>
            <a:ext cx="976960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Using the mouse, click and drag to select several signs.</a:t>
            </a:r>
          </a:p>
          <a:p>
            <a:pPr>
              <a:defRPr sz="3000"/>
            </a:pPr>
            <a:r>
              <a:t>The FSW will be selected, with plane 4 or 16 characters.</a:t>
            </a:r>
          </a:p>
        </p:txBody>
      </p:sp>
      <p:pic>
        <p:nvPicPr>
          <p:cNvPr id="293" name="Screen Shot 2016-07-07 at 8.02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3380" y="2030611"/>
            <a:ext cx="8407401" cy="417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Screen Shot 2016-07-07 at 8.07.4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137" y="13938"/>
            <a:ext cx="1223155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with Vertical Layout and Lanes</a:t>
            </a:r>
          </a:p>
        </p:txBody>
      </p:sp>
      <p:sp>
        <p:nvSpPr>
          <p:cNvPr id="297" name="Shape 297"/>
          <p:cNvSpPr/>
          <p:nvPr/>
        </p:nvSpPr>
        <p:spPr>
          <a:xfrm>
            <a:off x="2276040" y="1759455"/>
            <a:ext cx="84527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HTML</a:t>
            </a:r>
          </a:p>
        </p:txBody>
      </p:sp>
      <p:pic>
        <p:nvPicPr>
          <p:cNvPr id="298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363" y="2730381"/>
            <a:ext cx="11137901" cy="5600702"/>
          </a:xfrm>
          <a:prstGeom prst="rect">
            <a:avLst/>
          </a:prstGeom>
          <a:ln w="25400">
            <a:solidFill>
              <a:srgbClr val="6665FF"/>
            </a:solidFill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5575122" y="5428405"/>
            <a:ext cx="437023" cy="21522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0" name="Shape 300"/>
          <p:cNvSpPr/>
          <p:nvPr/>
        </p:nvSpPr>
        <p:spPr>
          <a:xfrm flipV="1">
            <a:off x="5252089" y="5416957"/>
            <a:ext cx="739582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2237221" y="4936635"/>
            <a:ext cx="88620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FSW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source</a:t>
            </a:r>
          </a:p>
        </p:txBody>
      </p:sp>
      <p:sp>
        <p:nvSpPr>
          <p:cNvPr id="302" name="Shape 302"/>
          <p:cNvSpPr/>
          <p:nvPr/>
        </p:nvSpPr>
        <p:spPr>
          <a:xfrm>
            <a:off x="3174958" y="5292235"/>
            <a:ext cx="467344" cy="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4757732" y="5409658"/>
            <a:ext cx="98305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r>
              <a:t>coordinates</a:t>
            </a:r>
          </a:p>
        </p:txBody>
      </p:sp>
      <p:sp>
        <p:nvSpPr>
          <p:cNvPr id="304" name="Shape 304"/>
          <p:cNvSpPr/>
          <p:nvPr/>
        </p:nvSpPr>
        <p:spPr>
          <a:xfrm flipV="1">
            <a:off x="3888456" y="5427399"/>
            <a:ext cx="708252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5" name="Shape 305"/>
          <p:cNvSpPr/>
          <p:nvPr/>
        </p:nvSpPr>
        <p:spPr>
          <a:xfrm flipV="1">
            <a:off x="6647049" y="5418642"/>
            <a:ext cx="731096" cy="2367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6" name="Shape 306"/>
          <p:cNvSpPr/>
          <p:nvPr/>
        </p:nvSpPr>
        <p:spPr>
          <a:xfrm flipV="1">
            <a:off x="7922759" y="5409886"/>
            <a:ext cx="850658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7" name="Shape 307"/>
          <p:cNvSpPr/>
          <p:nvPr/>
        </p:nvSpPr>
        <p:spPr>
          <a:xfrm flipV="1">
            <a:off x="9407328" y="5411572"/>
            <a:ext cx="731096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2102417" y="6447595"/>
            <a:ext cx="136804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t>Unicode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Plane 4 or 16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for S2ff00</a:t>
            </a:r>
          </a:p>
        </p:txBody>
      </p:sp>
      <p:sp>
        <p:nvSpPr>
          <p:cNvPr id="309" name="Shape 309"/>
          <p:cNvSpPr/>
          <p:nvPr/>
        </p:nvSpPr>
        <p:spPr>
          <a:xfrm>
            <a:off x="3252437" y="6682818"/>
            <a:ext cx="53775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3330214" y="7192409"/>
            <a:ext cx="546553" cy="404345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3108968" y="8590806"/>
            <a:ext cx="82446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r>
              <a:rPr>
                <a:hlinkClick r:id="rId3"/>
              </a:rPr>
              <a:t>http://codepen.io/Slevinski/pen/zqGNqz</a:t>
            </a:r>
          </a:p>
        </p:txBody>
      </p:sp>
      <p:pic>
        <p:nvPicPr>
          <p:cNvPr id="312" name="Screen Shot 2016-07-07 at 8.12.59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with Vertical Layout and Lanes</a:t>
            </a:r>
          </a:p>
        </p:txBody>
      </p:sp>
      <p:sp>
        <p:nvSpPr>
          <p:cNvPr id="315" name="Shape 315"/>
          <p:cNvSpPr/>
          <p:nvPr/>
        </p:nvSpPr>
        <p:spPr>
          <a:xfrm>
            <a:off x="2276040" y="1639577"/>
            <a:ext cx="84527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JavaScript</a:t>
            </a:r>
          </a:p>
        </p:txBody>
      </p:sp>
      <p:sp>
        <p:nvSpPr>
          <p:cNvPr id="316" name="Shape 316"/>
          <p:cNvSpPr/>
          <p:nvPr/>
        </p:nvSpPr>
        <p:spPr>
          <a:xfrm>
            <a:off x="5575122" y="5766955"/>
            <a:ext cx="437023" cy="21522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7" name="Shape 317"/>
          <p:cNvSpPr/>
          <p:nvPr/>
        </p:nvSpPr>
        <p:spPr>
          <a:xfrm flipV="1">
            <a:off x="5252091" y="5755506"/>
            <a:ext cx="739580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2237221" y="5275186"/>
            <a:ext cx="88620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FSW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source</a:t>
            </a:r>
          </a:p>
        </p:txBody>
      </p:sp>
      <p:sp>
        <p:nvSpPr>
          <p:cNvPr id="319" name="Shape 319"/>
          <p:cNvSpPr/>
          <p:nvPr/>
        </p:nvSpPr>
        <p:spPr>
          <a:xfrm>
            <a:off x="3174958" y="5630786"/>
            <a:ext cx="467344" cy="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4757731" y="5748208"/>
            <a:ext cx="98305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r>
              <a:t>coordinates</a:t>
            </a:r>
          </a:p>
        </p:txBody>
      </p:sp>
      <p:sp>
        <p:nvSpPr>
          <p:cNvPr id="321" name="Shape 321"/>
          <p:cNvSpPr/>
          <p:nvPr/>
        </p:nvSpPr>
        <p:spPr>
          <a:xfrm flipV="1">
            <a:off x="3888456" y="5765948"/>
            <a:ext cx="708252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2" name="Shape 322"/>
          <p:cNvSpPr/>
          <p:nvPr/>
        </p:nvSpPr>
        <p:spPr>
          <a:xfrm flipV="1">
            <a:off x="6647049" y="5757192"/>
            <a:ext cx="731096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3" name="Shape 323"/>
          <p:cNvSpPr/>
          <p:nvPr/>
        </p:nvSpPr>
        <p:spPr>
          <a:xfrm flipV="1">
            <a:off x="7922760" y="5748435"/>
            <a:ext cx="731097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4" name="Shape 324"/>
          <p:cNvSpPr/>
          <p:nvPr/>
        </p:nvSpPr>
        <p:spPr>
          <a:xfrm flipV="1">
            <a:off x="9407328" y="5750121"/>
            <a:ext cx="731096" cy="23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2296269" y="6786146"/>
            <a:ext cx="98034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t>Unicode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Plane 4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for S2ff00</a:t>
            </a:r>
          </a:p>
        </p:txBody>
      </p:sp>
      <p:sp>
        <p:nvSpPr>
          <p:cNvPr id="326" name="Shape 326"/>
          <p:cNvSpPr/>
          <p:nvPr/>
        </p:nvSpPr>
        <p:spPr>
          <a:xfrm>
            <a:off x="3252437" y="7021368"/>
            <a:ext cx="537752" cy="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3330214" y="7530959"/>
            <a:ext cx="508749" cy="44214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3084214" y="8616206"/>
            <a:ext cx="81939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r>
              <a:rPr>
                <a:hlinkClick r:id="rId2"/>
              </a:rPr>
              <a:t>http://codepen.io/Slevinski/pen/MywOej</a:t>
            </a:r>
          </a:p>
        </p:txBody>
      </p:sp>
      <p:pic>
        <p:nvPicPr>
          <p:cNvPr id="329" name="Screen Shot 2016-07-07 at 8.12.5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Screen Shot 2016-07-13 at 8.02.54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4197" y="2532758"/>
            <a:ext cx="9956801" cy="595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1736057" y="214101"/>
            <a:ext cx="11012420" cy="129832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Formal SignWriting and Fonts</a:t>
            </a:r>
          </a:p>
        </p:txBody>
      </p:sp>
      <p:sp>
        <p:nvSpPr>
          <p:cNvPr id="333" name="Shape 333"/>
          <p:cNvSpPr/>
          <p:nvPr/>
        </p:nvSpPr>
        <p:spPr>
          <a:xfrm>
            <a:off x="2368283" y="3665410"/>
            <a:ext cx="955785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Version 1: Private Use Area Plane 16</a:t>
            </a:r>
          </a:p>
          <a:p>
            <a:pPr lvl="2" algn="l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t>SignWriting 2010 Fonts</a:t>
            </a:r>
          </a:p>
        </p:txBody>
      </p:sp>
      <p:sp>
        <p:nvSpPr>
          <p:cNvPr id="334" name="Shape 334"/>
          <p:cNvSpPr/>
          <p:nvPr/>
        </p:nvSpPr>
        <p:spPr>
          <a:xfrm>
            <a:off x="2312318" y="2771160"/>
            <a:ext cx="966978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https://slevinski.github.io/SignWriting_Character_Viewer/</a:t>
            </a:r>
          </a:p>
        </p:txBody>
      </p:sp>
      <p:sp>
        <p:nvSpPr>
          <p:cNvPr id="335" name="Shape 335"/>
          <p:cNvSpPr/>
          <p:nvPr/>
        </p:nvSpPr>
        <p:spPr>
          <a:xfrm>
            <a:off x="1985333" y="2013268"/>
            <a:ext cx="1032375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Render FSW with css, zoom, and reflow</a:t>
            </a:r>
          </a:p>
        </p:txBody>
      </p:sp>
      <p:sp>
        <p:nvSpPr>
          <p:cNvPr id="336" name="Shape 336"/>
          <p:cNvSpPr/>
          <p:nvPr/>
        </p:nvSpPr>
        <p:spPr>
          <a:xfrm>
            <a:off x="2407376" y="5321661"/>
            <a:ext cx="966978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Version 2: Proposed Unicode 10 Plane 4</a:t>
            </a:r>
          </a:p>
          <a:p>
            <a:pPr algn="l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t>Sutton SignWriting Fonts</a:t>
            </a:r>
          </a:p>
        </p:txBody>
      </p:sp>
      <p:sp>
        <p:nvSpPr>
          <p:cNvPr id="337" name="Shape 337"/>
          <p:cNvSpPr/>
          <p:nvPr/>
        </p:nvSpPr>
        <p:spPr>
          <a:xfrm>
            <a:off x="2686051" y="8634162"/>
            <a:ext cx="82446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http://codepen.io/Slevinski/full/XKRPzm/</a:t>
            </a:r>
          </a:p>
        </p:txBody>
      </p:sp>
      <p:sp>
        <p:nvSpPr>
          <p:cNvPr id="338" name="Shape 338"/>
          <p:cNvSpPr/>
          <p:nvPr/>
        </p:nvSpPr>
        <p:spPr>
          <a:xfrm>
            <a:off x="1572114" y="7444724"/>
            <a:ext cx="1115018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/>
            </a:pPr>
            <a:r>
              <a:t>Sutton SignWriting rendered from Formal SignWriting</a:t>
            </a:r>
          </a:p>
          <a:p>
            <a:pPr>
              <a:defRPr sz="3400"/>
            </a:pPr>
            <a:r>
              <a:t>with 2 KB each of  HTML, CSS and JS</a:t>
            </a:r>
          </a:p>
        </p:txBody>
      </p:sp>
      <p:sp>
        <p:nvSpPr>
          <p:cNvPr id="339" name="Shape 339"/>
          <p:cNvSpPr/>
          <p:nvPr/>
        </p:nvSpPr>
        <p:spPr>
          <a:xfrm>
            <a:off x="1513420" y="7385586"/>
            <a:ext cx="11457694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40" name="Screen Shot 2016-07-07 at 8.12.59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477" y="-1"/>
            <a:ext cx="117043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ctrTitle"/>
          </p:nvPr>
        </p:nvSpPr>
        <p:spPr>
          <a:xfrm>
            <a:off x="1270000" y="561563"/>
            <a:ext cx="10464800" cy="2552096"/>
          </a:xfrm>
          <a:prstGeom prst="rect">
            <a:avLst/>
          </a:prstGeom>
        </p:spPr>
        <p:txBody>
          <a:bodyPr/>
          <a:lstStyle/>
          <a:p>
            <a:r>
              <a:t>SignWriting in Unicode Next</a:t>
            </a:r>
          </a:p>
        </p:txBody>
      </p:sp>
      <p:sp>
        <p:nvSpPr>
          <p:cNvPr id="343" name="Shape 343"/>
          <p:cNvSpPr>
            <a:spLocks noGrp="1"/>
          </p:cNvSpPr>
          <p:nvPr>
            <p:ph type="subTitle" sz="quarter" idx="1"/>
          </p:nvPr>
        </p:nvSpPr>
        <p:spPr>
          <a:xfrm>
            <a:off x="1191386" y="3716154"/>
            <a:ext cx="10622027" cy="2127924"/>
          </a:xfrm>
          <a:prstGeom prst="rect">
            <a:avLst/>
          </a:prstGeom>
        </p:spPr>
        <p:txBody>
          <a:bodyPr/>
          <a:lstStyle/>
          <a:p>
            <a:pPr>
              <a:defRPr sz="4100"/>
            </a:pPr>
            <a:r>
              <a:t>Discuss accomplishments</a:t>
            </a:r>
          </a:p>
          <a:p>
            <a:pPr>
              <a:defRPr sz="4100"/>
            </a:pPr>
            <a:r>
              <a:t>Share insights</a:t>
            </a:r>
          </a:p>
          <a:p>
            <a:pPr>
              <a:defRPr sz="4100"/>
            </a:pPr>
            <a:r>
              <a:t>Create action items</a:t>
            </a:r>
          </a:p>
        </p:txBody>
      </p:sp>
      <p:sp>
        <p:nvSpPr>
          <p:cNvPr id="344" name="Shape 344"/>
          <p:cNvSpPr/>
          <p:nvPr/>
        </p:nvSpPr>
        <p:spPr>
          <a:xfrm>
            <a:off x="651995" y="6446572"/>
            <a:ext cx="1170081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4000"/>
            </a:pPr>
            <a:r>
              <a:t> SignWriting Design, With Three </a:t>
            </a:r>
          </a:p>
          <a:p>
            <a:pPr>
              <a:defRPr sz="4000"/>
            </a:pPr>
            <a:r>
              <a:t>Examples and Their Representation </a:t>
            </a:r>
          </a:p>
        </p:txBody>
      </p:sp>
      <p:sp>
        <p:nvSpPr>
          <p:cNvPr id="345" name="Shape 345"/>
          <p:cNvSpPr/>
          <p:nvPr/>
        </p:nvSpPr>
        <p:spPr>
          <a:xfrm>
            <a:off x="115568" y="8016533"/>
            <a:ext cx="1277366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http://www.unicode.org/L2/L2015/15219-signwriting-design.pdf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ctrTitle"/>
          </p:nvPr>
        </p:nvSpPr>
        <p:spPr>
          <a:xfrm>
            <a:off x="217864" y="561563"/>
            <a:ext cx="12569071" cy="1810175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 SignWriting Design, With Three </a:t>
            </a:r>
          </a:p>
          <a:p>
            <a:pPr>
              <a:defRPr sz="5000"/>
            </a:pPr>
            <a:r>
              <a:t>Examples and Their Representation </a:t>
            </a:r>
          </a:p>
        </p:txBody>
      </p:sp>
      <p:pic>
        <p:nvPicPr>
          <p:cNvPr id="348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950" y="5165683"/>
            <a:ext cx="11264900" cy="2832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7040" y="2854311"/>
            <a:ext cx="1676402" cy="1828802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/>
        </p:nvSpPr>
        <p:spPr>
          <a:xfrm>
            <a:off x="1991233" y="8194530"/>
            <a:ext cx="8594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M536x518S2ff00482x483S10000521x457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ctrTitle"/>
          </p:nvPr>
        </p:nvSpPr>
        <p:spPr>
          <a:xfrm>
            <a:off x="217864" y="561563"/>
            <a:ext cx="12569071" cy="1810175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 SignWriting Design, With Three </a:t>
            </a:r>
          </a:p>
          <a:p>
            <a:pPr>
              <a:defRPr sz="5000"/>
            </a:pPr>
            <a:r>
              <a:t>Examples and Their Representation </a:t>
            </a:r>
          </a:p>
        </p:txBody>
      </p:sp>
      <p:pic>
        <p:nvPicPr>
          <p:cNvPr id="353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6764" y="2770367"/>
            <a:ext cx="1206502" cy="154940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/>
          <p:nvPr/>
        </p:nvSpPr>
        <p:spPr>
          <a:xfrm>
            <a:off x="314197" y="8795909"/>
            <a:ext cx="123764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M518x524S2ff10482x495S34210490x510S31a30489x498S32410491x485S32127497x476</a:t>
            </a:r>
          </a:p>
        </p:txBody>
      </p:sp>
      <p:pic>
        <p:nvPicPr>
          <p:cNvPr id="355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3464" y="4718398"/>
            <a:ext cx="8293102" cy="330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ctrTitle"/>
          </p:nvPr>
        </p:nvSpPr>
        <p:spPr>
          <a:xfrm>
            <a:off x="217864" y="561563"/>
            <a:ext cx="12569071" cy="1810175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 SignWriting Design, With Three </a:t>
            </a:r>
          </a:p>
          <a:p>
            <a:pPr>
              <a:defRPr sz="5000"/>
            </a:pPr>
            <a:r>
              <a:t>Examples and Their Representation </a:t>
            </a:r>
          </a:p>
        </p:txBody>
      </p:sp>
      <p:sp>
        <p:nvSpPr>
          <p:cNvPr id="358" name="Shape 358"/>
          <p:cNvSpPr/>
          <p:nvPr/>
        </p:nvSpPr>
        <p:spPr>
          <a:xfrm>
            <a:off x="698498" y="8903859"/>
            <a:ext cx="116078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/>
            </a:lvl1pPr>
          </a:lstStyle>
          <a:p>
            <a:r>
              <a:t>AS11817S15a06S2960bS20b00S10e30S15a36S30a00S34410M552x611S30a00482x483S34410495x504S11817491x523S15a06482x549S2960b512x542S15a36513x599S10e30517x574S20b00539x587</a:t>
            </a:r>
          </a:p>
        </p:txBody>
      </p:sp>
      <p:pic>
        <p:nvPicPr>
          <p:cNvPr id="359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9214" y="2787650"/>
            <a:ext cx="5651502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5575" y="3104147"/>
            <a:ext cx="3238502" cy="5067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443164" y="-17239"/>
            <a:ext cx="1211847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60830">
              <a:defRPr sz="7600"/>
            </a:lvl1pPr>
          </a:lstStyle>
          <a:p>
            <a:r>
              <a:t>Discussion Ideas</a:t>
            </a:r>
          </a:p>
        </p:txBody>
      </p:sp>
      <p:sp>
        <p:nvSpPr>
          <p:cNvPr id="363" name="Shape 363"/>
          <p:cNvSpPr/>
          <p:nvPr/>
        </p:nvSpPr>
        <p:spPr>
          <a:xfrm>
            <a:off x="3719371" y="5598674"/>
            <a:ext cx="5566058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Symbol Encoding Model</a:t>
            </a:r>
          </a:p>
          <a:p>
            <a:pPr>
              <a:defRPr sz="2400"/>
            </a:pPr>
            <a:r>
              <a:t>PUA Plane 16 (37,811 characters)</a:t>
            </a:r>
          </a:p>
        </p:txBody>
      </p:sp>
      <p:sp>
        <p:nvSpPr>
          <p:cNvPr id="364" name="Shape 364"/>
          <p:cNvSpPr/>
          <p:nvPr/>
        </p:nvSpPr>
        <p:spPr>
          <a:xfrm>
            <a:off x="3719371" y="1793649"/>
            <a:ext cx="5566058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Script Encoding Model</a:t>
            </a:r>
          </a:p>
          <a:p>
            <a:pPr>
              <a:defRPr sz="2400"/>
            </a:pPr>
            <a:r>
              <a:t>PUA Plane 15 (1,179 characters)</a:t>
            </a:r>
          </a:p>
        </p:txBody>
      </p:sp>
      <p:sp>
        <p:nvSpPr>
          <p:cNvPr id="365" name="Shape 365"/>
          <p:cNvSpPr/>
          <p:nvPr/>
        </p:nvSpPr>
        <p:spPr>
          <a:xfrm>
            <a:off x="127721" y="8858860"/>
            <a:ext cx="123453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both designs are productive and plane 16 is used with fonts</a:t>
            </a:r>
          </a:p>
        </p:txBody>
      </p:sp>
      <p:sp>
        <p:nvSpPr>
          <p:cNvPr id="366" name="Shape 366"/>
          <p:cNvSpPr/>
          <p:nvPr/>
        </p:nvSpPr>
        <p:spPr>
          <a:xfrm>
            <a:off x="523085" y="2766598"/>
            <a:ext cx="1195863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2-Dimensional Layout with Graphite and Cartesian coordinates</a:t>
            </a:r>
          </a:p>
        </p:txBody>
      </p:sp>
      <p:sp>
        <p:nvSpPr>
          <p:cNvPr id="367" name="Shape 367"/>
          <p:cNvSpPr/>
          <p:nvPr/>
        </p:nvSpPr>
        <p:spPr>
          <a:xfrm>
            <a:off x="523085" y="3300245"/>
            <a:ext cx="1155458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600"/>
            </a:lvl1pPr>
          </a:lstStyle>
          <a:p>
            <a:r>
              <a:t>SignWriting has a prototype font that uses Cartesian coordinates to control the 2-dimensional layout with Graphite and PUA Plane 15 characters.  If you have any experience with 2-dimensional layout using Cartesian coordinates, let’s discuss the possibilities.</a:t>
            </a:r>
          </a:p>
        </p:txBody>
      </p:sp>
      <p:sp>
        <p:nvSpPr>
          <p:cNvPr id="368" name="Shape 368"/>
          <p:cNvSpPr/>
          <p:nvPr/>
        </p:nvSpPr>
        <p:spPr>
          <a:xfrm>
            <a:off x="523085" y="6491920"/>
            <a:ext cx="1195863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Entire Plane for the International SignWriting Alphabet 2010</a:t>
            </a:r>
          </a:p>
        </p:txBody>
      </p:sp>
      <p:sp>
        <p:nvSpPr>
          <p:cNvPr id="369" name="Shape 369"/>
          <p:cNvSpPr/>
          <p:nvPr/>
        </p:nvSpPr>
        <p:spPr>
          <a:xfrm>
            <a:off x="523085" y="7025567"/>
            <a:ext cx="1155458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600"/>
            </a:lvl1pPr>
          </a:lstStyle>
          <a:p>
            <a:r>
              <a:t>The ISWA 2010 uses 37,811 glyphs.  Each glyph has a unique code point on Private Use Area Plane 16.  These code points are used in the 16-bit font files.  Rather than use plane 16, it would be nice to use Plane 4.</a:t>
            </a:r>
          </a:p>
        </p:txBody>
      </p:sp>
      <p:sp>
        <p:nvSpPr>
          <p:cNvPr id="370" name="Shape 370"/>
          <p:cNvSpPr/>
          <p:nvPr/>
        </p:nvSpPr>
        <p:spPr>
          <a:xfrm>
            <a:off x="-67317" y="5281309"/>
            <a:ext cx="131394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-67317" y="8735548"/>
            <a:ext cx="131394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-67317" y="1428698"/>
            <a:ext cx="131394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276447" y="210537"/>
            <a:ext cx="12546418" cy="1826786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rPr sz="5400"/>
              <a:t>The Big Umbrella of</a:t>
            </a:r>
            <a:br>
              <a:rPr sz="5400"/>
            </a:br>
            <a:r>
              <a:rPr sz="5400"/>
              <a:t>the Center for Sutton Movement Writing </a:t>
            </a:r>
          </a:p>
        </p:txBody>
      </p:sp>
      <p:pic>
        <p:nvPicPr>
          <p:cNvPr id="17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407" y="2613836"/>
            <a:ext cx="5153026" cy="533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5911699" y="2560204"/>
            <a:ext cx="6315740" cy="14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4200"/>
            </a:lvl1pPr>
          </a:lstStyle>
          <a:p>
            <a:pPr>
              <a:defRPr sz="1700"/>
            </a:pPr>
            <a:r>
              <a:rPr sz="4200"/>
              <a:t>All sign languages supported right now.</a:t>
            </a:r>
          </a:p>
        </p:txBody>
      </p:sp>
      <p:sp>
        <p:nvSpPr>
          <p:cNvPr id="176" name="Shape 176"/>
          <p:cNvSpPr/>
          <p:nvPr/>
        </p:nvSpPr>
        <p:spPr>
          <a:xfrm>
            <a:off x="6066461" y="5324721"/>
            <a:ext cx="6006216" cy="14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4200"/>
            </a:lvl1pPr>
          </a:lstStyle>
          <a:p>
            <a:pPr>
              <a:defRPr sz="1700"/>
            </a:pPr>
            <a:r>
              <a:rPr sz="4200"/>
              <a:t>4+ years of stable and free standards.</a:t>
            </a:r>
          </a:p>
        </p:txBody>
      </p:sp>
      <p:sp>
        <p:nvSpPr>
          <p:cNvPr id="177" name="Shape 177"/>
          <p:cNvSpPr/>
          <p:nvPr/>
        </p:nvSpPr>
        <p:spPr>
          <a:xfrm>
            <a:off x="5911699" y="6924537"/>
            <a:ext cx="6315740" cy="14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4200"/>
            </a:lvl1pPr>
          </a:lstStyle>
          <a:p>
            <a:pPr>
              <a:defRPr sz="1700"/>
            </a:pPr>
            <a:r>
              <a:rPr sz="4200"/>
              <a:t>Many implementations from separate groups.</a:t>
            </a:r>
          </a:p>
        </p:txBody>
      </p:sp>
      <p:sp>
        <p:nvSpPr>
          <p:cNvPr id="178" name="Shape 178"/>
          <p:cNvSpPr/>
          <p:nvPr/>
        </p:nvSpPr>
        <p:spPr>
          <a:xfrm>
            <a:off x="6083137" y="4567857"/>
            <a:ext cx="6315740" cy="61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lnSpc>
                <a:spcPct val="80000"/>
              </a:lnSpc>
              <a:defRPr sz="3900"/>
            </a:lvl1pPr>
          </a:lstStyle>
          <a:p>
            <a:r>
              <a:t>Various hand writing styles.</a:t>
            </a:r>
          </a:p>
        </p:txBody>
      </p:sp>
      <p:sp>
        <p:nvSpPr>
          <p:cNvPr id="179" name="Shape 179"/>
          <p:cNvSpPr/>
          <p:nvPr/>
        </p:nvSpPr>
        <p:spPr>
          <a:xfrm>
            <a:off x="2050951" y="8757412"/>
            <a:ext cx="8902898" cy="61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lnSpc>
                <a:spcPct val="80000"/>
              </a:lnSpc>
              <a:defRPr sz="39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Formal SignWriting (FSW) standard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980438" y="5536410"/>
            <a:ext cx="4815384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Formal SignWriting</a:t>
            </a:r>
          </a:p>
        </p:txBody>
      </p:sp>
      <p:sp>
        <p:nvSpPr>
          <p:cNvPr id="375" name="Shape 375"/>
          <p:cNvSpPr/>
          <p:nvPr/>
        </p:nvSpPr>
        <p:spPr>
          <a:xfrm>
            <a:off x="5436775" y="8022648"/>
            <a:ext cx="5193408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Regular Expressions</a:t>
            </a:r>
          </a:p>
        </p:txBody>
      </p:sp>
      <p:sp>
        <p:nvSpPr>
          <p:cNvPr id="376" name="Shape 376"/>
          <p:cNvSpPr/>
          <p:nvPr/>
        </p:nvSpPr>
        <p:spPr>
          <a:xfrm>
            <a:off x="9181702" y="5536410"/>
            <a:ext cx="3499000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Query Strings</a:t>
            </a:r>
          </a:p>
        </p:txBody>
      </p:sp>
      <p:sp>
        <p:nvSpPr>
          <p:cNvPr id="377" name="Shape 377"/>
          <p:cNvSpPr/>
          <p:nvPr/>
        </p:nvSpPr>
        <p:spPr>
          <a:xfrm flipH="1" flipV="1">
            <a:off x="5800777" y="6431576"/>
            <a:ext cx="1038746" cy="1410230"/>
          </a:xfrm>
          <a:prstGeom prst="line">
            <a:avLst/>
          </a:prstGeom>
          <a:ln w="101600">
            <a:solidFill>
              <a:srgbClr val="1F18C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6436567" y="6018770"/>
            <a:ext cx="2238488" cy="2"/>
          </a:xfrm>
          <a:prstGeom prst="line">
            <a:avLst/>
          </a:prstGeom>
          <a:ln w="101600">
            <a:solidFill>
              <a:srgbClr val="1F18C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9" name="Shape 379"/>
          <p:cNvSpPr/>
          <p:nvPr/>
        </p:nvSpPr>
        <p:spPr>
          <a:xfrm flipH="1">
            <a:off x="7827371" y="6420487"/>
            <a:ext cx="1350640" cy="1495131"/>
          </a:xfrm>
          <a:prstGeom prst="line">
            <a:avLst/>
          </a:prstGeom>
          <a:ln w="101600">
            <a:solidFill>
              <a:srgbClr val="1F18C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132771" y="334573"/>
            <a:ext cx="12739258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60830">
              <a:defRPr sz="7600"/>
            </a:lvl1pPr>
          </a:lstStyle>
          <a:p>
            <a:r>
              <a:t>CSMW Proposal Workflow</a:t>
            </a:r>
          </a:p>
        </p:txBody>
      </p:sp>
      <p:sp>
        <p:nvSpPr>
          <p:cNvPr id="381" name="Shape 381"/>
          <p:cNvSpPr/>
          <p:nvPr/>
        </p:nvSpPr>
        <p:spPr>
          <a:xfrm>
            <a:off x="4843087" y="3554873"/>
            <a:ext cx="118710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SVG</a:t>
            </a:r>
          </a:p>
        </p:txBody>
      </p:sp>
      <p:sp>
        <p:nvSpPr>
          <p:cNvPr id="382" name="Shape 382"/>
          <p:cNvSpPr/>
          <p:nvPr/>
        </p:nvSpPr>
        <p:spPr>
          <a:xfrm flipV="1">
            <a:off x="5429805" y="4710527"/>
            <a:ext cx="2" cy="75725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394819" y="3522083"/>
            <a:ext cx="282446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Unicode 10</a:t>
            </a:r>
          </a:p>
        </p:txBody>
      </p:sp>
      <p:sp>
        <p:nvSpPr>
          <p:cNvPr id="384" name="Shape 384"/>
          <p:cNvSpPr/>
          <p:nvPr/>
        </p:nvSpPr>
        <p:spPr>
          <a:xfrm>
            <a:off x="1462851" y="1855963"/>
            <a:ext cx="104522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TTF</a:t>
            </a:r>
          </a:p>
        </p:txBody>
      </p:sp>
      <p:sp>
        <p:nvSpPr>
          <p:cNvPr id="385" name="Shape 385"/>
          <p:cNvSpPr/>
          <p:nvPr/>
        </p:nvSpPr>
        <p:spPr>
          <a:xfrm flipV="1">
            <a:off x="5436638" y="3156719"/>
            <a:ext cx="1" cy="40640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6242524" y="5315659"/>
            <a:ext cx="262280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10% to 50% reduction</a:t>
            </a:r>
          </a:p>
        </p:txBody>
      </p:sp>
      <p:sp>
        <p:nvSpPr>
          <p:cNvPr id="387" name="Shape 387"/>
          <p:cNvSpPr/>
          <p:nvPr/>
        </p:nvSpPr>
        <p:spPr>
          <a:xfrm>
            <a:off x="8406334" y="7465531"/>
            <a:ext cx="295198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15 to 50 times expansion</a:t>
            </a:r>
          </a:p>
        </p:txBody>
      </p:sp>
      <p:sp>
        <p:nvSpPr>
          <p:cNvPr id="388" name="Shape 388"/>
          <p:cNvSpPr/>
          <p:nvPr/>
        </p:nvSpPr>
        <p:spPr>
          <a:xfrm>
            <a:off x="5656546" y="8866279"/>
            <a:ext cx="475386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process million of characters per second</a:t>
            </a:r>
          </a:p>
        </p:txBody>
      </p:sp>
      <p:sp>
        <p:nvSpPr>
          <p:cNvPr id="389" name="Shape 389"/>
          <p:cNvSpPr/>
          <p:nvPr/>
        </p:nvSpPr>
        <p:spPr>
          <a:xfrm>
            <a:off x="3950273" y="6420787"/>
            <a:ext cx="170027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search results</a:t>
            </a:r>
          </a:p>
        </p:txBody>
      </p:sp>
      <p:sp>
        <p:nvSpPr>
          <p:cNvPr id="390" name="Shape 390"/>
          <p:cNvSpPr/>
          <p:nvPr/>
        </p:nvSpPr>
        <p:spPr>
          <a:xfrm>
            <a:off x="4413865" y="4125279"/>
            <a:ext cx="231648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15 times expansion</a:t>
            </a:r>
          </a:p>
        </p:txBody>
      </p:sp>
      <p:sp>
        <p:nvSpPr>
          <p:cNvPr id="391" name="Shape 391"/>
          <p:cNvSpPr/>
          <p:nvPr/>
        </p:nvSpPr>
        <p:spPr>
          <a:xfrm>
            <a:off x="454456" y="4129531"/>
            <a:ext cx="329006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single character per symbol</a:t>
            </a:r>
          </a:p>
        </p:txBody>
      </p:sp>
      <p:sp>
        <p:nvSpPr>
          <p:cNvPr id="392" name="Shape 392"/>
          <p:cNvSpPr/>
          <p:nvPr/>
        </p:nvSpPr>
        <p:spPr>
          <a:xfrm>
            <a:off x="4880832" y="2004980"/>
            <a:ext cx="115882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CSS</a:t>
            </a:r>
          </a:p>
        </p:txBody>
      </p:sp>
      <p:sp>
        <p:nvSpPr>
          <p:cNvPr id="393" name="Shape 393"/>
          <p:cNvSpPr/>
          <p:nvPr/>
        </p:nvSpPr>
        <p:spPr>
          <a:xfrm flipH="1" flipV="1">
            <a:off x="3230891" y="2810961"/>
            <a:ext cx="1173458" cy="79115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4901953" y="2536740"/>
            <a:ext cx="11165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style text</a:t>
            </a:r>
          </a:p>
        </p:txBody>
      </p:sp>
      <p:sp>
        <p:nvSpPr>
          <p:cNvPr id="395" name="Shape 395"/>
          <p:cNvSpPr/>
          <p:nvPr/>
        </p:nvSpPr>
        <p:spPr>
          <a:xfrm>
            <a:off x="7030649" y="6216891"/>
            <a:ext cx="73565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JS</a:t>
            </a:r>
          </a:p>
        </p:txBody>
      </p:sp>
      <p:sp>
        <p:nvSpPr>
          <p:cNvPr id="396" name="Shape 396"/>
          <p:cNvSpPr/>
          <p:nvPr/>
        </p:nvSpPr>
        <p:spPr>
          <a:xfrm>
            <a:off x="982167" y="5044098"/>
            <a:ext cx="21750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ASCII Lite Markup</a:t>
            </a:r>
          </a:p>
        </p:txBody>
      </p:sp>
      <p:sp>
        <p:nvSpPr>
          <p:cNvPr id="397" name="Shape 397"/>
          <p:cNvSpPr/>
          <p:nvPr/>
        </p:nvSpPr>
        <p:spPr>
          <a:xfrm>
            <a:off x="6635590" y="6783286"/>
            <a:ext cx="152577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6 KB zipped</a:t>
            </a:r>
          </a:p>
        </p:txBody>
      </p:sp>
      <p:sp>
        <p:nvSpPr>
          <p:cNvPr id="398" name="Shape 398"/>
          <p:cNvSpPr/>
          <p:nvPr/>
        </p:nvSpPr>
        <p:spPr>
          <a:xfrm>
            <a:off x="1977969" y="2380377"/>
            <a:ext cx="76352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16-bit</a:t>
            </a:r>
          </a:p>
        </p:txBody>
      </p:sp>
      <p:sp>
        <p:nvSpPr>
          <p:cNvPr id="399" name="Shape 399"/>
          <p:cNvSpPr/>
          <p:nvPr/>
        </p:nvSpPr>
        <p:spPr>
          <a:xfrm>
            <a:off x="7753562" y="1780455"/>
            <a:ext cx="4703516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SignWriting Server</a:t>
            </a:r>
          </a:p>
        </p:txBody>
      </p:sp>
      <p:sp>
        <p:nvSpPr>
          <p:cNvPr id="400" name="Shape 400"/>
          <p:cNvSpPr/>
          <p:nvPr/>
        </p:nvSpPr>
        <p:spPr>
          <a:xfrm flipV="1">
            <a:off x="6451029" y="2654909"/>
            <a:ext cx="1688057" cy="981580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8537688" y="3554194"/>
            <a:ext cx="313526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SVG Shapes</a:t>
            </a:r>
          </a:p>
        </p:txBody>
      </p:sp>
      <p:sp>
        <p:nvSpPr>
          <p:cNvPr id="402" name="Shape 402"/>
          <p:cNvSpPr/>
          <p:nvPr/>
        </p:nvSpPr>
        <p:spPr>
          <a:xfrm>
            <a:off x="9551640" y="2762716"/>
            <a:ext cx="1" cy="71120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7972862" y="4165611"/>
            <a:ext cx="426491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paths without Unicode text and fonts</a:t>
            </a:r>
          </a:p>
        </p:txBody>
      </p:sp>
      <p:sp>
        <p:nvSpPr>
          <p:cNvPr id="404" name="Shape 404"/>
          <p:cNvSpPr/>
          <p:nvPr/>
        </p:nvSpPr>
        <p:spPr>
          <a:xfrm>
            <a:off x="1807050" y="2675542"/>
            <a:ext cx="1" cy="71120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9944666" y="2536741"/>
            <a:ext cx="19730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Remote Website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443164" y="149847"/>
            <a:ext cx="1211847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60830">
              <a:defRPr sz="7600"/>
            </a:lvl1pPr>
          </a:lstStyle>
          <a:p>
            <a:r>
              <a:t>Discussion Ideas</a:t>
            </a:r>
          </a:p>
        </p:txBody>
      </p:sp>
      <p:sp>
        <p:nvSpPr>
          <p:cNvPr id="408" name="Shape 408"/>
          <p:cNvSpPr/>
          <p:nvPr/>
        </p:nvSpPr>
        <p:spPr>
          <a:xfrm>
            <a:off x="773902" y="1829304"/>
            <a:ext cx="41387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2-Color Fonts</a:t>
            </a:r>
          </a:p>
        </p:txBody>
      </p:sp>
      <p:sp>
        <p:nvSpPr>
          <p:cNvPr id="409" name="Shape 409"/>
          <p:cNvSpPr/>
          <p:nvPr/>
        </p:nvSpPr>
        <p:spPr>
          <a:xfrm>
            <a:off x="726288" y="2363740"/>
            <a:ext cx="11352176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600"/>
            </a:lvl1pPr>
          </a:lstStyle>
          <a:p>
            <a:r>
              <a:t>SignWriting relies on a 2-color font.  Currently, SignWriting mimics a 2-color font by using 2 TrueType Fonts: one for the line and another for the filling. If you have any experience with 2-color fonts, let’s discuss the possibilities.</a:t>
            </a:r>
          </a:p>
        </p:txBody>
      </p:sp>
      <p:sp>
        <p:nvSpPr>
          <p:cNvPr id="410" name="Shape 410"/>
          <p:cNvSpPr/>
          <p:nvPr/>
        </p:nvSpPr>
        <p:spPr>
          <a:xfrm>
            <a:off x="748123" y="4186318"/>
            <a:ext cx="1195862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Glyphs with 2 Types of Space</a:t>
            </a:r>
          </a:p>
        </p:txBody>
      </p:sp>
      <p:sp>
        <p:nvSpPr>
          <p:cNvPr id="411" name="Shape 411"/>
          <p:cNvSpPr/>
          <p:nvPr/>
        </p:nvSpPr>
        <p:spPr>
          <a:xfrm>
            <a:off x="748124" y="4719966"/>
            <a:ext cx="11554587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600"/>
            </a:lvl1pPr>
          </a:lstStyle>
          <a:p>
            <a:r>
              <a:t>SignWriting creates signs as 2-dimensional arrangements of symbols.  The glyphs for the SignWriting symbols have 2 types of space: a positive space and a negative space.  The positive space is visible and reveals the line or shape of the glyph.  The negative space is set to a background color or made transparent. When 2 symbols overlap, the symbols are placed in order on a 2-dimensional canvas.  The negative space of the top symbol will overwrite the positive space of the symbol underneath.  Current software uses a background color for the negative space.  MicroSoft has a solution for making the negative space transparent and still overwriting the positive space of the symbol underneath.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74828" y="71225"/>
            <a:ext cx="1285514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000"/>
            </a:lvl1pPr>
          </a:lstStyle>
          <a:p>
            <a:r>
              <a:t>What about SW in Unicode 8?</a:t>
            </a:r>
          </a:p>
        </p:txBody>
      </p:sp>
      <p:sp>
        <p:nvSpPr>
          <p:cNvPr id="414" name="Shape 414"/>
          <p:cNvSpPr/>
          <p:nvPr/>
        </p:nvSpPr>
        <p:spPr>
          <a:xfrm>
            <a:off x="714594" y="2236516"/>
            <a:ext cx="11226956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PUA Plane 15 design (1,179 characters)</a:t>
            </a:r>
          </a:p>
        </p:txBody>
      </p:sp>
      <p:sp>
        <p:nvSpPr>
          <p:cNvPr id="415" name="Shape 415"/>
          <p:cNvSpPr/>
          <p:nvPr/>
        </p:nvSpPr>
        <p:spPr>
          <a:xfrm>
            <a:off x="2711595" y="3114836"/>
            <a:ext cx="985052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The symbol only design removed 2-D layout by dropping 5 structural markers and 500 number characters</a:t>
            </a:r>
          </a:p>
        </p:txBody>
      </p:sp>
      <p:sp>
        <p:nvSpPr>
          <p:cNvPr id="416" name="Shape 416"/>
          <p:cNvSpPr/>
          <p:nvPr/>
        </p:nvSpPr>
        <p:spPr>
          <a:xfrm flipH="1">
            <a:off x="2108822" y="3114836"/>
            <a:ext cx="3" cy="107182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714594" y="4328376"/>
            <a:ext cx="11226956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N4015 Preliminary Unicode (674 characters)</a:t>
            </a:r>
          </a:p>
        </p:txBody>
      </p:sp>
      <p:sp>
        <p:nvSpPr>
          <p:cNvPr id="418" name="Shape 418"/>
          <p:cNvSpPr/>
          <p:nvPr/>
        </p:nvSpPr>
        <p:spPr>
          <a:xfrm>
            <a:off x="714594" y="6420236"/>
            <a:ext cx="11226956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N4090 Revised Unicode (672 characters)</a:t>
            </a:r>
          </a:p>
        </p:txBody>
      </p:sp>
      <p:sp>
        <p:nvSpPr>
          <p:cNvPr id="419" name="Shape 419"/>
          <p:cNvSpPr/>
          <p:nvPr/>
        </p:nvSpPr>
        <p:spPr>
          <a:xfrm>
            <a:off x="714594" y="8512095"/>
            <a:ext cx="11226957" cy="736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N4342 Unicode Proposal (672 characters)</a:t>
            </a:r>
          </a:p>
        </p:txBody>
      </p:sp>
      <p:sp>
        <p:nvSpPr>
          <p:cNvPr id="420" name="Shape 420"/>
          <p:cNvSpPr/>
          <p:nvPr/>
        </p:nvSpPr>
        <p:spPr>
          <a:xfrm>
            <a:off x="2784533" y="5206696"/>
            <a:ext cx="89897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 new inherent design removes 2 characters (F1 and R1) and breaks collation as stated in proposal</a:t>
            </a:r>
          </a:p>
        </p:txBody>
      </p:sp>
      <p:sp>
        <p:nvSpPr>
          <p:cNvPr id="421" name="Shape 421"/>
          <p:cNvSpPr/>
          <p:nvPr/>
        </p:nvSpPr>
        <p:spPr>
          <a:xfrm flipH="1">
            <a:off x="2141070" y="5206695"/>
            <a:ext cx="3" cy="107182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2907000" y="7298556"/>
            <a:ext cx="739016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 new facial diacritic design is proposed that is unsupported and untested</a:t>
            </a:r>
          </a:p>
        </p:txBody>
      </p:sp>
      <p:sp>
        <p:nvSpPr>
          <p:cNvPr id="423" name="Shape 423"/>
          <p:cNvSpPr/>
          <p:nvPr/>
        </p:nvSpPr>
        <p:spPr>
          <a:xfrm flipH="1">
            <a:off x="2137785" y="7298555"/>
            <a:ext cx="3" cy="107182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642545" y="1435726"/>
            <a:ext cx="81690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Character encoding design history</a:t>
            </a:r>
          </a:p>
        </p:txBody>
      </p:sp>
      <p:sp>
        <p:nvSpPr>
          <p:cNvPr id="425" name="Shape 425"/>
          <p:cNvSpPr/>
          <p:nvPr/>
        </p:nvSpPr>
        <p:spPr>
          <a:xfrm>
            <a:off x="8995439" y="1454776"/>
            <a:ext cx="2565096" cy="520701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Please deprecate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/>
          </p:cNvSpPr>
          <p:nvPr>
            <p:ph type="ctrTitle"/>
          </p:nvPr>
        </p:nvSpPr>
        <p:spPr>
          <a:xfrm>
            <a:off x="600115" y="159196"/>
            <a:ext cx="11318283" cy="2489201"/>
          </a:xfrm>
          <a:prstGeom prst="rect">
            <a:avLst/>
          </a:prstGeom>
        </p:spPr>
        <p:txBody>
          <a:bodyPr/>
          <a:lstStyle/>
          <a:p>
            <a:pPr defTabSz="572516">
              <a:defRPr sz="7800"/>
            </a:pPr>
            <a:r>
              <a:t>SignWriting in </a:t>
            </a:r>
          </a:p>
          <a:p>
            <a:pPr defTabSz="572516">
              <a:defRPr sz="7800"/>
            </a:pPr>
            <a:r>
              <a:t>Unicode Next</a:t>
            </a:r>
          </a:p>
        </p:txBody>
      </p:sp>
      <p:sp>
        <p:nvSpPr>
          <p:cNvPr id="428" name="Shape 428"/>
          <p:cNvSpPr>
            <a:spLocks noGrp="1"/>
          </p:cNvSpPr>
          <p:nvPr>
            <p:ph type="subTitle" sz="quarter" idx="1"/>
          </p:nvPr>
        </p:nvSpPr>
        <p:spPr>
          <a:xfrm>
            <a:off x="769476" y="3114329"/>
            <a:ext cx="5228039" cy="647702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by Stephen E Slevinski Jr</a:t>
            </a:r>
          </a:p>
        </p:txBody>
      </p:sp>
      <p:sp>
        <p:nvSpPr>
          <p:cNvPr id="429" name="Shape 429"/>
          <p:cNvSpPr/>
          <p:nvPr/>
        </p:nvSpPr>
        <p:spPr>
          <a:xfrm>
            <a:off x="634046" y="7915061"/>
            <a:ext cx="50728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http://signpuddle.com</a:t>
            </a:r>
          </a:p>
        </p:txBody>
      </p:sp>
      <p:sp>
        <p:nvSpPr>
          <p:cNvPr id="430" name="Shape 430"/>
          <p:cNvSpPr/>
          <p:nvPr/>
        </p:nvSpPr>
        <p:spPr>
          <a:xfrm>
            <a:off x="833681" y="3694877"/>
            <a:ext cx="366680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slevinski@signwriting.org</a:t>
            </a:r>
          </a:p>
        </p:txBody>
      </p:sp>
      <p:pic>
        <p:nvPicPr>
          <p:cNvPr id="431" name="image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73229" y="4801670"/>
            <a:ext cx="6262094" cy="2489202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432" name="image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345" y="4386974"/>
            <a:ext cx="3311213" cy="3311212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Shape 433"/>
          <p:cNvSpPr/>
          <p:nvPr/>
        </p:nvSpPr>
        <p:spPr>
          <a:xfrm>
            <a:off x="634922" y="8669280"/>
            <a:ext cx="117349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http://www.slideshare.net/StephenSlevinski/presentations</a:t>
            </a:r>
          </a:p>
        </p:txBody>
      </p:sp>
      <p:pic>
        <p:nvPicPr>
          <p:cNvPr id="434" name="image2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88594" y="4979470"/>
            <a:ext cx="1498602" cy="213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415130" y="539488"/>
            <a:ext cx="12174540" cy="1279824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Formal Language</a:t>
            </a:r>
          </a:p>
        </p:txBody>
      </p:sp>
      <p:sp>
        <p:nvSpPr>
          <p:cNvPr id="182" name="Shape 182"/>
          <p:cNvSpPr/>
          <p:nvPr/>
        </p:nvSpPr>
        <p:spPr>
          <a:xfrm>
            <a:off x="104743" y="8779933"/>
            <a:ext cx="126546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https://tools.ietf.org/html/draft-slevinski-signwriting-text#section-2</a:t>
            </a:r>
          </a:p>
        </p:txBody>
      </p:sp>
      <p:sp>
        <p:nvSpPr>
          <p:cNvPr id="183" name="Shape 183"/>
          <p:cNvSpPr/>
          <p:nvPr/>
        </p:nvSpPr>
        <p:spPr>
          <a:xfrm>
            <a:off x="683815" y="2127692"/>
            <a:ext cx="11637170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4000"/>
            </a:lvl1pPr>
          </a:lstStyle>
          <a:p>
            <a:r>
              <a:t>According to Wikipedia, "In mathematics, computer science, and linguistics, a formal language is a set of strings of symbols that may be constrained by rules that are specific to it."</a:t>
            </a:r>
          </a:p>
        </p:txBody>
      </p:sp>
      <p:pic>
        <p:nvPicPr>
          <p:cNvPr id="184" name="Screen Shot 2015-07-14 at 11.35.2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289" y="5354997"/>
            <a:ext cx="5905501" cy="1866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605366" y="5462269"/>
            <a:ext cx="6050295" cy="127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60831">
              <a:defRPr sz="7679"/>
            </a:lvl1pPr>
          </a:lstStyle>
          <a:p>
            <a:r>
              <a:t>Sign as Word</a:t>
            </a:r>
          </a:p>
        </p:txBody>
      </p:sp>
      <p:sp>
        <p:nvSpPr>
          <p:cNvPr id="186" name="Shape 186"/>
          <p:cNvSpPr/>
          <p:nvPr/>
        </p:nvSpPr>
        <p:spPr>
          <a:xfrm>
            <a:off x="805972" y="6775492"/>
            <a:ext cx="6301215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t>Mathematical ASCII name</a:t>
            </a:r>
          </a:p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t>Optional time for sorting</a:t>
            </a:r>
          </a:p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t>Mandatory space for visual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996190" y="518432"/>
            <a:ext cx="11012420" cy="129832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Plain Text</a:t>
            </a:r>
          </a:p>
        </p:txBody>
      </p:sp>
      <p:sp>
        <p:nvSpPr>
          <p:cNvPr id="189" name="Shape 189"/>
          <p:cNvSpPr/>
          <p:nvPr/>
        </p:nvSpPr>
        <p:spPr>
          <a:xfrm>
            <a:off x="2269172" y="1760993"/>
            <a:ext cx="84664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Unicode Standard: Chapter 2</a:t>
            </a:r>
          </a:p>
        </p:txBody>
      </p:sp>
      <p:sp>
        <p:nvSpPr>
          <p:cNvPr id="190" name="Shape 190"/>
          <p:cNvSpPr/>
          <p:nvPr/>
        </p:nvSpPr>
        <p:spPr>
          <a:xfrm>
            <a:off x="2342390" y="3218536"/>
            <a:ext cx="832002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Plain text must contain enough information to permit the text to be rendered legibly, and nothing more.</a:t>
            </a:r>
          </a:p>
        </p:txBody>
      </p:sp>
      <p:sp>
        <p:nvSpPr>
          <p:cNvPr id="191" name="Shape 191"/>
          <p:cNvSpPr/>
          <p:nvPr/>
        </p:nvSpPr>
        <p:spPr>
          <a:xfrm>
            <a:off x="923375" y="5552379"/>
            <a:ext cx="111580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Plain text is a pure sequence of character codes;</a:t>
            </a:r>
          </a:p>
        </p:txBody>
      </p:sp>
      <p:sp>
        <p:nvSpPr>
          <p:cNvPr id="192" name="Shape 192"/>
          <p:cNvSpPr/>
          <p:nvPr/>
        </p:nvSpPr>
        <p:spPr>
          <a:xfrm>
            <a:off x="2044148" y="7984117"/>
            <a:ext cx="8916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Formal SignWriting is Plain Text.</a:t>
            </a:r>
          </a:p>
        </p:txBody>
      </p:sp>
      <p:sp>
        <p:nvSpPr>
          <p:cNvPr id="193" name="Shape 193"/>
          <p:cNvSpPr/>
          <p:nvPr/>
        </p:nvSpPr>
        <p:spPr>
          <a:xfrm>
            <a:off x="33686" y="6923932"/>
            <a:ext cx="12937428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289076" y="3858198"/>
            <a:ext cx="471079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AS18711S20500</a:t>
            </a:r>
          </a:p>
        </p:txBody>
      </p:sp>
      <p:sp>
        <p:nvSpPr>
          <p:cNvPr id="196" name="Shape 196"/>
          <p:cNvSpPr/>
          <p:nvPr/>
        </p:nvSpPr>
        <p:spPr>
          <a:xfrm>
            <a:off x="5715210" y="3858198"/>
            <a:ext cx="691381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M514x517S18711490x483S20500486x506</a:t>
            </a:r>
          </a:p>
        </p:txBody>
      </p:sp>
      <p:sp>
        <p:nvSpPr>
          <p:cNvPr id="197" name="Shape 197"/>
          <p:cNvSpPr/>
          <p:nvPr/>
        </p:nvSpPr>
        <p:spPr>
          <a:xfrm>
            <a:off x="1204533" y="2696009"/>
            <a:ext cx="1109980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AS18711S20500M514x517S18711490x483S20500486x506</a:t>
            </a:r>
          </a:p>
        </p:txBody>
      </p:sp>
      <p:sp>
        <p:nvSpPr>
          <p:cNvPr id="198" name="Shape 198"/>
          <p:cNvSpPr/>
          <p:nvPr/>
        </p:nvSpPr>
        <p:spPr>
          <a:xfrm>
            <a:off x="281258" y="5018309"/>
            <a:ext cx="71165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</a:t>
            </a:r>
          </a:p>
        </p:txBody>
      </p:sp>
      <p:sp>
        <p:nvSpPr>
          <p:cNvPr id="199" name="Shape 199"/>
          <p:cNvSpPr/>
          <p:nvPr/>
        </p:nvSpPr>
        <p:spPr>
          <a:xfrm>
            <a:off x="773801" y="5020388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S18711</a:t>
            </a:r>
          </a:p>
        </p:txBody>
      </p:sp>
      <p:sp>
        <p:nvSpPr>
          <p:cNvPr id="200" name="Shape 200"/>
          <p:cNvSpPr/>
          <p:nvPr/>
        </p:nvSpPr>
        <p:spPr>
          <a:xfrm>
            <a:off x="2148494" y="5020388"/>
            <a:ext cx="196903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S20500</a:t>
            </a:r>
          </a:p>
        </p:txBody>
      </p:sp>
      <p:sp>
        <p:nvSpPr>
          <p:cNvPr id="201" name="Shape 201"/>
          <p:cNvSpPr/>
          <p:nvPr/>
        </p:nvSpPr>
        <p:spPr>
          <a:xfrm>
            <a:off x="4318098" y="5020388"/>
            <a:ext cx="237120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M514x517</a:t>
            </a:r>
          </a:p>
        </p:txBody>
      </p:sp>
      <p:sp>
        <p:nvSpPr>
          <p:cNvPr id="202" name="Shape 202"/>
          <p:cNvSpPr/>
          <p:nvPr/>
        </p:nvSpPr>
        <p:spPr>
          <a:xfrm>
            <a:off x="6673291" y="5020388"/>
            <a:ext cx="299908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S18711490x483</a:t>
            </a:r>
          </a:p>
        </p:txBody>
      </p:sp>
      <p:sp>
        <p:nvSpPr>
          <p:cNvPr id="203" name="Shape 203"/>
          <p:cNvSpPr/>
          <p:nvPr/>
        </p:nvSpPr>
        <p:spPr>
          <a:xfrm>
            <a:off x="9794384" y="5021367"/>
            <a:ext cx="299908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S20500486x506</a:t>
            </a:r>
          </a:p>
        </p:txBody>
      </p:sp>
      <p:sp>
        <p:nvSpPr>
          <p:cNvPr id="204" name="Shape 204"/>
          <p:cNvSpPr/>
          <p:nvPr/>
        </p:nvSpPr>
        <p:spPr>
          <a:xfrm>
            <a:off x="4183562" y="6179469"/>
            <a:ext cx="71165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</a:t>
            </a:r>
          </a:p>
        </p:txBody>
      </p:sp>
      <p:sp>
        <p:nvSpPr>
          <p:cNvPr id="205" name="Shape 205"/>
          <p:cNvSpPr/>
          <p:nvPr/>
        </p:nvSpPr>
        <p:spPr>
          <a:xfrm>
            <a:off x="4769115" y="6183067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514x517</a:t>
            </a:r>
          </a:p>
        </p:txBody>
      </p:sp>
      <p:sp>
        <p:nvSpPr>
          <p:cNvPr id="206" name="Shape 206"/>
          <p:cNvSpPr/>
          <p:nvPr/>
        </p:nvSpPr>
        <p:spPr>
          <a:xfrm>
            <a:off x="6535488" y="6183067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S18711</a:t>
            </a:r>
          </a:p>
        </p:txBody>
      </p:sp>
      <p:sp>
        <p:nvSpPr>
          <p:cNvPr id="207" name="Shape 207"/>
          <p:cNvSpPr/>
          <p:nvPr/>
        </p:nvSpPr>
        <p:spPr>
          <a:xfrm>
            <a:off x="8061786" y="6184150"/>
            <a:ext cx="154231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490x483</a:t>
            </a:r>
          </a:p>
        </p:txBody>
      </p:sp>
      <p:sp>
        <p:nvSpPr>
          <p:cNvPr id="208" name="Shape 208"/>
          <p:cNvSpPr/>
          <p:nvPr/>
        </p:nvSpPr>
        <p:spPr>
          <a:xfrm>
            <a:off x="9791264" y="6184046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S20500</a:t>
            </a:r>
          </a:p>
        </p:txBody>
      </p:sp>
      <p:sp>
        <p:nvSpPr>
          <p:cNvPr id="209" name="Shape 209"/>
          <p:cNvSpPr/>
          <p:nvPr/>
        </p:nvSpPr>
        <p:spPr>
          <a:xfrm>
            <a:off x="11061275" y="6183556"/>
            <a:ext cx="19690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486x506</a:t>
            </a:r>
          </a:p>
        </p:txBody>
      </p:sp>
      <p:sp>
        <p:nvSpPr>
          <p:cNvPr id="210" name="Shape 210"/>
          <p:cNvSpPr/>
          <p:nvPr/>
        </p:nvSpPr>
        <p:spPr>
          <a:xfrm>
            <a:off x="4737256" y="7344769"/>
            <a:ext cx="18355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(514,517)</a:t>
            </a:r>
          </a:p>
        </p:txBody>
      </p:sp>
      <p:sp>
        <p:nvSpPr>
          <p:cNvPr id="211" name="Shape 211"/>
          <p:cNvSpPr/>
          <p:nvPr/>
        </p:nvSpPr>
        <p:spPr>
          <a:xfrm>
            <a:off x="7754521" y="7344769"/>
            <a:ext cx="19690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(490,483)</a:t>
            </a:r>
          </a:p>
        </p:txBody>
      </p:sp>
      <p:sp>
        <p:nvSpPr>
          <p:cNvPr id="212" name="Shape 212"/>
          <p:cNvSpPr/>
          <p:nvPr/>
        </p:nvSpPr>
        <p:spPr>
          <a:xfrm>
            <a:off x="10932635" y="7345748"/>
            <a:ext cx="19690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(486,506)</a:t>
            </a:r>
          </a:p>
        </p:txBody>
      </p:sp>
      <p:sp>
        <p:nvSpPr>
          <p:cNvPr id="213" name="Shape 213"/>
          <p:cNvSpPr/>
          <p:nvPr/>
        </p:nvSpPr>
        <p:spPr>
          <a:xfrm flipH="1">
            <a:off x="1643064" y="3136111"/>
            <a:ext cx="562917" cy="71279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4" name="Shape 214"/>
          <p:cNvSpPr/>
          <p:nvPr/>
        </p:nvSpPr>
        <p:spPr>
          <a:xfrm flipH="1">
            <a:off x="774777" y="4292715"/>
            <a:ext cx="564831" cy="759846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5" name="Shape 215"/>
          <p:cNvSpPr/>
          <p:nvPr/>
        </p:nvSpPr>
        <p:spPr>
          <a:xfrm flipH="1">
            <a:off x="1239002" y="4339492"/>
            <a:ext cx="443017" cy="70101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6" name="Shape 216"/>
          <p:cNvSpPr/>
          <p:nvPr/>
        </p:nvSpPr>
        <p:spPr>
          <a:xfrm flipH="1">
            <a:off x="2660851" y="4391744"/>
            <a:ext cx="128543" cy="662016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7" name="Shape 217"/>
          <p:cNvSpPr/>
          <p:nvPr/>
        </p:nvSpPr>
        <p:spPr>
          <a:xfrm flipH="1">
            <a:off x="4874035" y="4257399"/>
            <a:ext cx="968669" cy="763969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8" name="Shape 218"/>
          <p:cNvSpPr/>
          <p:nvPr/>
        </p:nvSpPr>
        <p:spPr>
          <a:xfrm flipH="1">
            <a:off x="7140074" y="4270831"/>
            <a:ext cx="385719" cy="75036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10030714" y="4302538"/>
            <a:ext cx="88986" cy="70211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5028938" y="3149202"/>
            <a:ext cx="885356" cy="76490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21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8256" y="5553917"/>
            <a:ext cx="1231902" cy="1168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89230" y="7009197"/>
            <a:ext cx="1231902" cy="1168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0177" y="6934741"/>
            <a:ext cx="1308102" cy="129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500" y="5490417"/>
            <a:ext cx="1308102" cy="129540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 flipV="1">
            <a:off x="6580647" y="5026829"/>
            <a:ext cx="2" cy="3245007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6" name="Shape 226"/>
          <p:cNvSpPr/>
          <p:nvPr/>
        </p:nvSpPr>
        <p:spPr>
          <a:xfrm flipV="1">
            <a:off x="9716130" y="5021192"/>
            <a:ext cx="2" cy="3262046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2165161" y="3480344"/>
            <a:ext cx="6647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Time</a:t>
            </a:r>
          </a:p>
        </p:txBody>
      </p:sp>
      <p:sp>
        <p:nvSpPr>
          <p:cNvPr id="228" name="Shape 228"/>
          <p:cNvSpPr/>
          <p:nvPr/>
        </p:nvSpPr>
        <p:spPr>
          <a:xfrm>
            <a:off x="6052601" y="3480344"/>
            <a:ext cx="84836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Space</a:t>
            </a:r>
          </a:p>
        </p:txBody>
      </p:sp>
      <p:sp>
        <p:nvSpPr>
          <p:cNvPr id="229" name="Shape 229"/>
          <p:cNvSpPr/>
          <p:nvPr/>
        </p:nvSpPr>
        <p:spPr>
          <a:xfrm flipV="1">
            <a:off x="4148800" y="3629860"/>
            <a:ext cx="3" cy="4751984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295986" y="7468114"/>
            <a:ext cx="134264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Sequence</a:t>
            </a:r>
          </a:p>
          <a:p>
            <a:pPr>
              <a:defRPr sz="2000"/>
            </a:pPr>
            <a:r>
              <a:t>Marker</a:t>
            </a:r>
          </a:p>
        </p:txBody>
      </p:sp>
      <p:sp>
        <p:nvSpPr>
          <p:cNvPr id="231" name="Shape 231"/>
          <p:cNvSpPr/>
          <p:nvPr/>
        </p:nvSpPr>
        <p:spPr>
          <a:xfrm flipH="1">
            <a:off x="2855379" y="6452900"/>
            <a:ext cx="297326" cy="999256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2126230" y="7620514"/>
            <a:ext cx="96088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Symbol</a:t>
            </a:r>
          </a:p>
        </p:txBody>
      </p:sp>
      <p:sp>
        <p:nvSpPr>
          <p:cNvPr id="233" name="Shape 233"/>
          <p:cNvSpPr/>
          <p:nvPr/>
        </p:nvSpPr>
        <p:spPr>
          <a:xfrm>
            <a:off x="1929171" y="6709232"/>
            <a:ext cx="281239" cy="70161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08157" y="5552144"/>
            <a:ext cx="264770" cy="1751709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3998110" y="8894495"/>
            <a:ext cx="159639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Middle Lane</a:t>
            </a:r>
          </a:p>
          <a:p>
            <a:pPr>
              <a:defRPr sz="2000"/>
            </a:pPr>
            <a:r>
              <a:t>SignBox</a:t>
            </a:r>
          </a:p>
        </p:txBody>
      </p:sp>
      <p:sp>
        <p:nvSpPr>
          <p:cNvPr id="236" name="Shape 236"/>
          <p:cNvSpPr/>
          <p:nvPr/>
        </p:nvSpPr>
        <p:spPr>
          <a:xfrm>
            <a:off x="5754787" y="8894495"/>
            <a:ext cx="81534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Max</a:t>
            </a:r>
          </a:p>
          <a:p>
            <a:pPr>
              <a:defRPr sz="2000"/>
            </a:pPr>
            <a:r>
              <a:t>Coord</a:t>
            </a:r>
          </a:p>
        </p:txBody>
      </p:sp>
      <p:sp>
        <p:nvSpPr>
          <p:cNvPr id="237" name="Shape 237"/>
          <p:cNvSpPr/>
          <p:nvPr/>
        </p:nvSpPr>
        <p:spPr>
          <a:xfrm>
            <a:off x="9235562" y="8894494"/>
            <a:ext cx="96113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Spatial</a:t>
            </a:r>
          </a:p>
          <a:p>
            <a:pPr>
              <a:defRPr sz="2000"/>
            </a:pPr>
            <a:r>
              <a:t>Symbol</a:t>
            </a:r>
          </a:p>
        </p:txBody>
      </p:sp>
      <p:sp>
        <p:nvSpPr>
          <p:cNvPr id="238" name="Shape 238"/>
          <p:cNvSpPr/>
          <p:nvPr/>
        </p:nvSpPr>
        <p:spPr>
          <a:xfrm flipH="1">
            <a:off x="10265046" y="8089624"/>
            <a:ext cx="644238" cy="78031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8134197" y="8202502"/>
            <a:ext cx="934129" cy="69072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5719980" y="7871096"/>
            <a:ext cx="314357" cy="100242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1" name="Shape 241"/>
          <p:cNvSpPr/>
          <p:nvPr/>
        </p:nvSpPr>
        <p:spPr>
          <a:xfrm flipH="1">
            <a:off x="4536340" y="6707679"/>
            <a:ext cx="2" cy="215390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440019" y="292833"/>
            <a:ext cx="12118469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60830">
              <a:defRPr sz="7600"/>
            </a:lvl1pPr>
          </a:lstStyle>
          <a:p>
            <a:r>
              <a:t>Formal SignWriting</a:t>
            </a:r>
          </a:p>
        </p:txBody>
      </p:sp>
      <p:sp>
        <p:nvSpPr>
          <p:cNvPr id="243" name="Shape 243"/>
          <p:cNvSpPr/>
          <p:nvPr/>
        </p:nvSpPr>
        <p:spPr>
          <a:xfrm>
            <a:off x="2105328" y="1853118"/>
            <a:ext cx="879414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FSW is a formal language and a script encoding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>
            <a:lvl1pPr>
              <a:defRPr sz="45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2016 Highlight - SignCorpus</a:t>
            </a:r>
          </a:p>
        </p:txBody>
      </p:sp>
      <p:sp>
        <p:nvSpPr>
          <p:cNvPr id="246" name="Shape 246"/>
          <p:cNvSpPr/>
          <p:nvPr/>
        </p:nvSpPr>
        <p:spPr>
          <a:xfrm>
            <a:off x="237616" y="8241169"/>
            <a:ext cx="125295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r>
              <a:rPr>
                <a:hlinkClick r:id="rId2"/>
              </a:rPr>
              <a:t>http://www.signwriting.org/symposium/presentation0057.html</a:t>
            </a:r>
          </a:p>
        </p:txBody>
      </p:sp>
      <p:sp>
        <p:nvSpPr>
          <p:cNvPr id="247" name="Shape 247"/>
          <p:cNvSpPr/>
          <p:nvPr/>
        </p:nvSpPr>
        <p:spPr>
          <a:xfrm>
            <a:off x="1906003" y="4552948"/>
            <a:ext cx="88289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r>
              <a:rPr>
                <a:hlinkClick r:id="rId3"/>
              </a:rPr>
              <a:t>https://bitbucket.org/unipampa/signcorpus</a:t>
            </a:r>
          </a:p>
        </p:txBody>
      </p:sp>
      <p:sp>
        <p:nvSpPr>
          <p:cNvPr id="248" name="Shape 248"/>
          <p:cNvSpPr/>
          <p:nvPr/>
        </p:nvSpPr>
        <p:spPr>
          <a:xfrm>
            <a:off x="2100769" y="6971111"/>
            <a:ext cx="843945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 Web Tool for Building Parallel Corpora</a:t>
            </a:r>
          </a:p>
          <a:p>
            <a:r>
              <a:t> of Spoken and Sign Languages.</a:t>
            </a:r>
          </a:p>
        </p:txBody>
      </p:sp>
      <p:pic>
        <p:nvPicPr>
          <p:cNvPr id="249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792" y="1908738"/>
            <a:ext cx="4864102" cy="224790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250" name="Shape 250"/>
          <p:cNvSpPr/>
          <p:nvPr/>
        </p:nvSpPr>
        <p:spPr>
          <a:xfrm>
            <a:off x="7527564" y="1859444"/>
            <a:ext cx="39753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Formal SignWriting</a:t>
            </a:r>
          </a:p>
        </p:txBody>
      </p:sp>
      <p:sp>
        <p:nvSpPr>
          <p:cNvPr id="251" name="Shape 251"/>
          <p:cNvSpPr/>
          <p:nvPr/>
        </p:nvSpPr>
        <p:spPr>
          <a:xfrm>
            <a:off x="8022254" y="2697462"/>
            <a:ext cx="29859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Web Interface</a:t>
            </a:r>
          </a:p>
        </p:txBody>
      </p:sp>
      <p:sp>
        <p:nvSpPr>
          <p:cNvPr id="252" name="Shape 252"/>
          <p:cNvSpPr/>
          <p:nvPr/>
        </p:nvSpPr>
        <p:spPr>
          <a:xfrm>
            <a:off x="7145573" y="3535480"/>
            <a:ext cx="473933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Generates flat file data</a:t>
            </a:r>
          </a:p>
        </p:txBody>
      </p:sp>
      <p:sp>
        <p:nvSpPr>
          <p:cNvPr id="253" name="Shape 253"/>
          <p:cNvSpPr/>
          <p:nvPr/>
        </p:nvSpPr>
        <p:spPr>
          <a:xfrm>
            <a:off x="795220" y="6465790"/>
            <a:ext cx="1141436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>
            <a:lvl1pPr>
              <a:defRPr sz="45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Real World Impact</a:t>
            </a:r>
          </a:p>
        </p:txBody>
      </p:sp>
      <p:sp>
        <p:nvSpPr>
          <p:cNvPr id="256" name="Shape 256"/>
          <p:cNvSpPr/>
          <p:nvPr/>
        </p:nvSpPr>
        <p:spPr>
          <a:xfrm>
            <a:off x="237616" y="8241169"/>
            <a:ext cx="125295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r>
              <a:rPr>
                <a:hlinkClick r:id="rId2"/>
              </a:rPr>
              <a:t>http://www.signwriting.org/symposium/presentation0064.html</a:t>
            </a:r>
          </a:p>
        </p:txBody>
      </p:sp>
      <p:sp>
        <p:nvSpPr>
          <p:cNvPr id="257" name="Shape 257"/>
          <p:cNvSpPr/>
          <p:nvPr/>
        </p:nvSpPr>
        <p:spPr>
          <a:xfrm>
            <a:off x="140232" y="1466369"/>
            <a:ext cx="127243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Moving forward with sign language projects under Wikimedia.</a:t>
            </a:r>
          </a:p>
        </p:txBody>
      </p:sp>
      <p:sp>
        <p:nvSpPr>
          <p:cNvPr id="258" name="Shape 258"/>
          <p:cNvSpPr/>
          <p:nvPr/>
        </p:nvSpPr>
        <p:spPr>
          <a:xfrm>
            <a:off x="795220" y="6465790"/>
            <a:ext cx="1141436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785888" y="6971111"/>
            <a:ext cx="1141436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SignWriting Encyclopedia Projects: Wikipedias in</a:t>
            </a:r>
          </a:p>
          <a:p>
            <a:r>
              <a:t>American Sign Language and Tunisian Sign Language</a:t>
            </a:r>
          </a:p>
        </p:txBody>
      </p:sp>
      <p:sp>
        <p:nvSpPr>
          <p:cNvPr id="260" name="Shape 260"/>
          <p:cNvSpPr/>
          <p:nvPr/>
        </p:nvSpPr>
        <p:spPr>
          <a:xfrm>
            <a:off x="6974189" y="2842554"/>
            <a:ext cx="56793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October 2016 in San Diego</a:t>
            </a:r>
          </a:p>
        </p:txBody>
      </p:sp>
      <p:sp>
        <p:nvSpPr>
          <p:cNvPr id="261" name="Shape 261"/>
          <p:cNvSpPr/>
          <p:nvPr/>
        </p:nvSpPr>
        <p:spPr>
          <a:xfrm>
            <a:off x="511167" y="2842554"/>
            <a:ext cx="43744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WikiConference USA</a:t>
            </a:r>
          </a:p>
        </p:txBody>
      </p:sp>
      <p:sp>
        <p:nvSpPr>
          <p:cNvPr id="262" name="Shape 262"/>
          <p:cNvSpPr/>
          <p:nvPr/>
        </p:nvSpPr>
        <p:spPr>
          <a:xfrm>
            <a:off x="847312" y="3917920"/>
            <a:ext cx="10877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r>
              <a:rPr>
                <a:hlinkClick r:id="rId3"/>
              </a:rPr>
              <a:t>https://meta.wikimedia.org/wiki/WikiConference_USA</a:t>
            </a:r>
          </a:p>
        </p:txBody>
      </p:sp>
      <p:sp>
        <p:nvSpPr>
          <p:cNvPr id="263" name="Shape 263"/>
          <p:cNvSpPr/>
          <p:nvPr/>
        </p:nvSpPr>
        <p:spPr>
          <a:xfrm>
            <a:off x="1152300" y="4912455"/>
            <a:ext cx="410245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Formal SignWriting</a:t>
            </a:r>
          </a:p>
          <a:p>
            <a:r>
              <a:t>Adoption</a:t>
            </a:r>
          </a:p>
        </p:txBody>
      </p:sp>
      <p:sp>
        <p:nvSpPr>
          <p:cNvPr id="264" name="Shape 264"/>
          <p:cNvSpPr/>
          <p:nvPr/>
        </p:nvSpPr>
        <p:spPr>
          <a:xfrm>
            <a:off x="8219602" y="4912455"/>
            <a:ext cx="31885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Unicode</a:t>
            </a:r>
          </a:p>
          <a:p>
            <a:r>
              <a:t>Considerations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1779918" y="214101"/>
            <a:ext cx="9444964" cy="1298329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and 2016 Font Development</a:t>
            </a:r>
          </a:p>
        </p:txBody>
      </p:sp>
      <p:sp>
        <p:nvSpPr>
          <p:cNvPr id="267" name="Shape 267"/>
          <p:cNvSpPr/>
          <p:nvPr/>
        </p:nvSpPr>
        <p:spPr>
          <a:xfrm>
            <a:off x="623036" y="8735483"/>
            <a:ext cx="117587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r>
              <a:rPr>
                <a:hlinkClick r:id="rId2"/>
              </a:rPr>
              <a:t>http://signbank.org/SignWriting_Character_Viewer_2.html</a:t>
            </a:r>
          </a:p>
        </p:txBody>
      </p:sp>
      <p:sp>
        <p:nvSpPr>
          <p:cNvPr id="268" name="Shape 268"/>
          <p:cNvSpPr/>
          <p:nvPr/>
        </p:nvSpPr>
        <p:spPr>
          <a:xfrm>
            <a:off x="863325" y="5904411"/>
            <a:ext cx="438493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16-bit glyphs set </a:t>
            </a:r>
            <a:endParaRPr sz="1800"/>
          </a:p>
          <a:p>
            <a:pPr>
              <a:defRPr sz="3000"/>
            </a:pPr>
            <a:r>
              <a:t>created by Valerie Sutton</a:t>
            </a:r>
          </a:p>
        </p:txBody>
      </p:sp>
      <p:sp>
        <p:nvSpPr>
          <p:cNvPr id="269" name="Shape 269"/>
          <p:cNvSpPr/>
          <p:nvPr/>
        </p:nvSpPr>
        <p:spPr>
          <a:xfrm>
            <a:off x="796810" y="7244705"/>
            <a:ext cx="485775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652 Palettes of 6 by 16 Grid</a:t>
            </a:r>
          </a:p>
        </p:txBody>
      </p:sp>
      <p:sp>
        <p:nvSpPr>
          <p:cNvPr id="270" name="Shape 270"/>
          <p:cNvSpPr/>
          <p:nvPr/>
        </p:nvSpPr>
        <p:spPr>
          <a:xfrm>
            <a:off x="768487" y="7990095"/>
            <a:ext cx="597941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Dynamic Pages: single file 114 KB</a:t>
            </a:r>
          </a:p>
        </p:txBody>
      </p:sp>
      <p:sp>
        <p:nvSpPr>
          <p:cNvPr id="271" name="Shape 271"/>
          <p:cNvSpPr/>
          <p:nvPr/>
        </p:nvSpPr>
        <p:spPr>
          <a:xfrm>
            <a:off x="7601126" y="1896468"/>
            <a:ext cx="556606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 b="1">
                <a:latin typeface="+mn-lt"/>
                <a:ea typeface="+mn-ea"/>
                <a:cs typeface="+mn-cs"/>
                <a:sym typeface="Helvetica"/>
              </a:defRPr>
            </a:pPr>
            <a:r>
              <a:t>Symbol Encoding Model</a:t>
            </a:r>
            <a:endParaRPr sz="1800"/>
          </a:p>
          <a:p>
            <a:pPr>
              <a:defRPr sz="2500"/>
            </a:pPr>
            <a:r>
              <a:t>Plane 4 (37,811 characters)</a:t>
            </a:r>
          </a:p>
        </p:txBody>
      </p:sp>
      <p:pic>
        <p:nvPicPr>
          <p:cNvPr id="272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866" y="1700881"/>
            <a:ext cx="7398474" cy="401508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8604885" y="3320920"/>
            <a:ext cx="355854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No Private Use Area</a:t>
            </a:r>
          </a:p>
        </p:txBody>
      </p:sp>
      <p:sp>
        <p:nvSpPr>
          <p:cNvPr id="274" name="Shape 274"/>
          <p:cNvSpPr/>
          <p:nvPr/>
        </p:nvSpPr>
        <p:spPr>
          <a:xfrm>
            <a:off x="9093631" y="4440573"/>
            <a:ext cx="228828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No Ligatures</a:t>
            </a:r>
          </a:p>
        </p:txBody>
      </p:sp>
      <p:sp>
        <p:nvSpPr>
          <p:cNvPr id="275" name="Shape 275"/>
          <p:cNvSpPr/>
          <p:nvPr/>
        </p:nvSpPr>
        <p:spPr>
          <a:xfrm>
            <a:off x="7863574" y="5560224"/>
            <a:ext cx="474840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Temporary Characters</a:t>
            </a:r>
          </a:p>
          <a:p>
            <a:pPr>
              <a:defRPr sz="3000"/>
            </a:pPr>
            <a:r>
              <a:t>used with 2 TrueType Fonts</a:t>
            </a:r>
          </a:p>
        </p:txBody>
      </p:sp>
      <p:sp>
        <p:nvSpPr>
          <p:cNvPr id="276" name="Shape 276"/>
          <p:cNvSpPr/>
          <p:nvPr/>
        </p:nvSpPr>
        <p:spPr>
          <a:xfrm>
            <a:off x="8849982" y="7147853"/>
            <a:ext cx="277558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SVG and CSS</a:t>
            </a:r>
          </a:p>
          <a:p>
            <a:pPr>
              <a:defRPr sz="3000"/>
            </a:pPr>
            <a:r>
              <a:t>for presentation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2493732" y="504087"/>
            <a:ext cx="9444964" cy="1298330"/>
          </a:xfrm>
          <a:prstGeom prst="rect">
            <a:avLst/>
          </a:prstGeom>
        </p:spPr>
        <p:txBody>
          <a:bodyPr/>
          <a:lstStyle/>
          <a:p>
            <a:pPr defTabSz="543305">
              <a:defRPr sz="4100"/>
            </a:pPr>
            <a:r>
              <a:t>CSMW Proposal for Unicode 10</a:t>
            </a:r>
          </a:p>
          <a:p>
            <a:pPr defTabSz="543305">
              <a:defRPr sz="4100"/>
            </a:pPr>
            <a:r>
              <a:t>with Vertical Layout and Lanes</a:t>
            </a:r>
          </a:p>
        </p:txBody>
      </p:sp>
      <p:sp>
        <p:nvSpPr>
          <p:cNvPr id="279" name="Shape 279"/>
          <p:cNvSpPr/>
          <p:nvPr/>
        </p:nvSpPr>
        <p:spPr>
          <a:xfrm>
            <a:off x="3163857" y="6525445"/>
            <a:ext cx="81939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r>
              <a:rPr>
                <a:hlinkClick r:id="rId2"/>
              </a:rPr>
              <a:t>http://codepen.io/Slevinski/pen/MywOej</a:t>
            </a:r>
          </a:p>
        </p:txBody>
      </p:sp>
      <p:sp>
        <p:nvSpPr>
          <p:cNvPr id="280" name="Shape 280"/>
          <p:cNvSpPr/>
          <p:nvPr/>
        </p:nvSpPr>
        <p:spPr>
          <a:xfrm>
            <a:off x="3574710" y="5804756"/>
            <a:ext cx="737223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JavaScript and CSS Dynamic</a:t>
            </a:r>
          </a:p>
        </p:txBody>
      </p:sp>
      <p:sp>
        <p:nvSpPr>
          <p:cNvPr id="281" name="Shape 281"/>
          <p:cNvSpPr/>
          <p:nvPr/>
        </p:nvSpPr>
        <p:spPr>
          <a:xfrm>
            <a:off x="2956580" y="3773160"/>
            <a:ext cx="82446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r>
              <a:rPr>
                <a:hlinkClick r:id="rId3"/>
              </a:rPr>
              <a:t>http://codepen.io/Slevinski/pen/zqGNqz</a:t>
            </a:r>
          </a:p>
        </p:txBody>
      </p:sp>
      <p:sp>
        <p:nvSpPr>
          <p:cNvPr id="282" name="Shape 282"/>
          <p:cNvSpPr/>
          <p:nvPr/>
        </p:nvSpPr>
        <p:spPr>
          <a:xfrm>
            <a:off x="3034467" y="3059718"/>
            <a:ext cx="845272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HTML and CSS Hardcoded</a:t>
            </a:r>
          </a:p>
        </p:txBody>
      </p:sp>
      <p:sp>
        <p:nvSpPr>
          <p:cNvPr id="283" name="Shape 283"/>
          <p:cNvSpPr/>
          <p:nvPr/>
        </p:nvSpPr>
        <p:spPr>
          <a:xfrm>
            <a:off x="2720434" y="8052981"/>
            <a:ext cx="836561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Visit either link, then change page size or zoom.</a:t>
            </a:r>
          </a:p>
          <a:p>
            <a:pPr>
              <a:defRPr sz="3000"/>
            </a:pPr>
            <a:r>
              <a:t>The signs will </a:t>
            </a:r>
            <a:r>
              <a:rPr i="1"/>
              <a:t>reflow</a:t>
            </a:r>
            <a:r>
              <a:t> into different columns.</a:t>
            </a:r>
          </a:p>
        </p:txBody>
      </p:sp>
      <p:pic>
        <p:nvPicPr>
          <p:cNvPr id="284" name="Screen Shot 2016-07-26 at 12.45.54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597" y="-1"/>
            <a:ext cx="1634388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Microsoft Office PowerPoint</Application>
  <PresentationFormat>Custom</PresentationFormat>
  <Paragraphs>207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Helvetica</vt:lpstr>
      <vt:lpstr>Helvetica Light</vt:lpstr>
      <vt:lpstr>Helvetica Neue</vt:lpstr>
      <vt:lpstr>White</vt:lpstr>
      <vt:lpstr>SignWriting in Unicode Next</vt:lpstr>
      <vt:lpstr>The Big Umbrella of the Center for Sutton Movement Writing </vt:lpstr>
      <vt:lpstr>Formal Language</vt:lpstr>
      <vt:lpstr>Plain Text</vt:lpstr>
      <vt:lpstr>PowerPoint Presentation</vt:lpstr>
      <vt:lpstr>2016 Highlight - SignCorpus</vt:lpstr>
      <vt:lpstr>Real World Impact</vt:lpstr>
      <vt:lpstr>CSMW Proposal for Unicode 10 and 2016 Font Development</vt:lpstr>
      <vt:lpstr>CSMW Proposal for Unicode 10 with Vertical Layout and Lanes</vt:lpstr>
      <vt:lpstr>CSMW Proposal for Unicode 10 Individual Sign Copy and Paste</vt:lpstr>
      <vt:lpstr>CSMW Proposal for Unicode 10 Multiple Sign Copy and Paste</vt:lpstr>
      <vt:lpstr>CSMW Proposal for Unicode 10 with Vertical Layout and Lanes</vt:lpstr>
      <vt:lpstr>CSMW Proposal for Unicode 10 with Vertical Layout and Lanes</vt:lpstr>
      <vt:lpstr>Formal SignWriting and Fonts</vt:lpstr>
      <vt:lpstr>SignWriting in Unicode Next</vt:lpstr>
      <vt:lpstr> SignWriting Design, With Three  Examples and Their Representation </vt:lpstr>
      <vt:lpstr> SignWriting Design, With Three  Examples and Their Representation </vt:lpstr>
      <vt:lpstr> SignWriting Design, With Three  Examples and Their Representation </vt:lpstr>
      <vt:lpstr>PowerPoint Presentation</vt:lpstr>
      <vt:lpstr>PowerPoint Presentation</vt:lpstr>
      <vt:lpstr>PowerPoint Presentation</vt:lpstr>
      <vt:lpstr>PowerPoint Presentation</vt:lpstr>
      <vt:lpstr>SignWriting in  Unicode Next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SignWriting in Unicode Next</dc:title>
  <cp:lastModifiedBy>Rick McGowan</cp:lastModifiedBy>
  <cp:revision>1</cp:revision>
  <dcterms:modified xsi:type="dcterms:W3CDTF">2016-08-03T17:50:23Z</dcterms:modified>
</cp:coreProperties>
</file>