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fa5669f271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fa5669f271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067f62fae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067f62fae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067f62fae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067f62fae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Used in ICU4X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Diplomat’s ultimate goal: translate to as many languages as possible. What design principles lead to this goal?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f90ba820a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f90ba820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 explanation of the bridge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fa5d5d3d0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fa5d5d3d0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Walkthrough: what is the bridge doing here? Link it to what it allows Diplomat to do as a result.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90ba820a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f90ba820a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fa5669f271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fa5669f271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07d59176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07d59176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07d59176d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07d59176d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0db995a880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0db995a880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fa5669f271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fa5669f271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307d59176d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307d59176d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07d59176de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307d59176de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307d59176d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307d59176d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07d59176d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07d59176d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07d59176d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07d59176d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fa5669f271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2fa5669f271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303d93760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303d93760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8ae3dcf0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28ae3dcf0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Like the abstract, but with more of a focus on demo_gen and what you did over summer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Audience: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Mostly technical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Look at lineup online?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Interest in Rust is not as high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People do not really understand Rust specifically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(or Web Assembly)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Know languages, computers, etc.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 at big picture down, focus on the abstract of how things work, not really their specifics.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40 minutes total, 25-30 minutes for presenting, 10-15 minutes for questions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a5669f271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a5669f271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a5669f271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a5669f271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a5669f271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fa5669f271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a5669f271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fa5669f271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67f62fae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067f62fae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067f62fae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067f62fae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a5669f271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a5669f271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4.png"/><Relationship Id="rId4" Type="http://schemas.openxmlformats.org/officeDocument/2006/relationships/image" Target="../media/image12.png"/><Relationship Id="rId5" Type="http://schemas.openxmlformats.org/officeDocument/2006/relationships/image" Target="../media/image22.png"/><Relationship Id="rId6" Type="http://schemas.openxmlformats.org/officeDocument/2006/relationships/image" Target="../media/image20.png"/><Relationship Id="rId7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23.png"/><Relationship Id="rId6" Type="http://schemas.openxmlformats.org/officeDocument/2006/relationships/image" Target="../media/image22.png"/><Relationship Id="rId7" Type="http://schemas.openxmlformats.org/officeDocument/2006/relationships/image" Target="../media/image2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unicode-org.github.io/icu4x/wasm-demo/" TargetMode="External"/><Relationship Id="rId4" Type="http://schemas.openxmlformats.org/officeDocument/2006/relationships/image" Target="../media/image26.png"/><Relationship Id="rId5" Type="http://schemas.openxmlformats.org/officeDocument/2006/relationships/image" Target="../media/image2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2.png"/><Relationship Id="rId7" Type="http://schemas.openxmlformats.org/officeDocument/2006/relationships/image" Target="../media/image20.png"/><Relationship Id="rId8" Type="http://schemas.openxmlformats.org/officeDocument/2006/relationships/image" Target="../media/image2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6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22.png"/><Relationship Id="rId8" Type="http://schemas.openxmlformats.org/officeDocument/2006/relationships/image" Target="../media/image2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0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4.png"/><Relationship Id="rId6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1.png"/><Relationship Id="rId13" Type="http://schemas.openxmlformats.org/officeDocument/2006/relationships/image" Target="../media/image10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2.png"/><Relationship Id="rId15" Type="http://schemas.openxmlformats.org/officeDocument/2006/relationships/image" Target="../media/image15.png"/><Relationship Id="rId14" Type="http://schemas.openxmlformats.org/officeDocument/2006/relationships/image" Target="../media/image11.png"/><Relationship Id="rId17" Type="http://schemas.openxmlformats.org/officeDocument/2006/relationships/image" Target="../media/image19.png"/><Relationship Id="rId16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7.png"/><Relationship Id="rId7" Type="http://schemas.openxmlformats.org/officeDocument/2006/relationships/image" Target="../media/image9.png"/><Relationship Id="rId8" Type="http://schemas.openxmlformats.org/officeDocument/2006/relationships/image" Target="../media/image1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8.png"/><Relationship Id="rId4" Type="http://schemas.openxmlformats.org/officeDocument/2006/relationships/image" Target="../media/image23.png"/><Relationship Id="rId5" Type="http://schemas.openxmlformats.org/officeDocument/2006/relationships/image" Target="../media/image22.png"/><Relationship Id="rId6" Type="http://schemas.openxmlformats.org/officeDocument/2006/relationships/image" Target="../media/image2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Bridging Languages in ICU4X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52098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Diplomat brings i18n to the Web and Beyond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2950" y="1999600"/>
            <a:ext cx="3022700" cy="297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with </a:t>
            </a:r>
            <a:r>
              <a:rPr lang="en"/>
              <a:t>ABI</a:t>
            </a:r>
            <a:r>
              <a:rPr lang="en"/>
              <a:t>s: </a:t>
            </a:r>
            <a:r>
              <a:rPr lang="en"/>
              <a:t>ABI Quirks</a:t>
            </a:r>
            <a:endParaRPr/>
          </a:p>
        </p:txBody>
      </p:sp>
      <p:sp>
        <p:nvSpPr>
          <p:cNvPr id="142" name="Google Shape;142;p22"/>
          <p:cNvSpPr txBox="1"/>
          <p:nvPr/>
        </p:nvSpPr>
        <p:spPr>
          <a:xfrm>
            <a:off x="1382100" y="1017725"/>
            <a:ext cx="6379800" cy="41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constructor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getStruct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structBuffer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DataView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memory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buffer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12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get_struct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structBuffer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let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structBuffer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getInt32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let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structBuffer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getInt32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4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let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20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structBuffer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getInt32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6A9955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Bindgen Tools</a:t>
            </a:r>
            <a:endParaRPr/>
          </a:p>
        </p:txBody>
      </p:sp>
      <p:sp>
        <p:nvSpPr>
          <p:cNvPr id="148" name="Google Shape;14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Why not use a tool for wrapping? </a:t>
            </a:r>
            <a:r>
              <a:rPr lang="en"/>
              <a:t>cxx, emscripten, wasm-bindgen,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works for </a:t>
            </a:r>
            <a:r>
              <a:rPr lang="en" u="sng"/>
              <a:t>one</a:t>
            </a:r>
            <a:r>
              <a:rPr lang="en"/>
              <a:t> language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Dependencies (and work) stacks with more languages</a:t>
            </a:r>
            <a:endParaRPr/>
          </a:p>
        </p:txBody>
      </p:sp>
      <p:sp>
        <p:nvSpPr>
          <p:cNvPr id="149" name="Google Shape;149;p23"/>
          <p:cNvSpPr txBox="1"/>
          <p:nvPr/>
        </p:nvSpPr>
        <p:spPr>
          <a:xfrm>
            <a:off x="311700" y="3723900"/>
            <a:ext cx="3000000" cy="127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cxx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mod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ffi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5832300" y="3723900"/>
            <a:ext cx="3000000" cy="127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wasm_bindgen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some_function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oogle Shape;155;p24"/>
          <p:cNvGrpSpPr/>
          <p:nvPr/>
        </p:nvGrpSpPr>
        <p:grpSpPr>
          <a:xfrm>
            <a:off x="5519904" y="51378"/>
            <a:ext cx="3431100" cy="3416400"/>
            <a:chOff x="5398750" y="1778400"/>
            <a:chExt cx="3431100" cy="3416400"/>
          </a:xfrm>
        </p:grpSpPr>
        <p:sp>
          <p:nvSpPr>
            <p:cNvPr id="156" name="Google Shape;156;p24"/>
            <p:cNvSpPr/>
            <p:nvPr/>
          </p:nvSpPr>
          <p:spPr>
            <a:xfrm>
              <a:off x="5398750" y="1778400"/>
              <a:ext cx="3431100" cy="34164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57" name="Google Shape;157;p2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602950" y="1999600"/>
              <a:ext cx="3022700" cy="29739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8" name="Google Shape;15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Diplomat!</a:t>
            </a:r>
            <a:endParaRPr/>
          </a:p>
        </p:txBody>
      </p:sp>
      <p:sp>
        <p:nvSpPr>
          <p:cNvPr id="159" name="Google Shape;159;p24"/>
          <p:cNvSpPr txBox="1"/>
          <p:nvPr>
            <p:ph idx="1" type="body"/>
          </p:nvPr>
        </p:nvSpPr>
        <p:spPr>
          <a:xfrm>
            <a:off x="311700" y="1152475"/>
            <a:ext cx="499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Translate to many languages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Design goals: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ONE source of truth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Extensible by language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Bindings AND definitions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Source of Truth: </a:t>
            </a:r>
            <a:r>
              <a:rPr lang="en"/>
              <a:t>The Bridge</a:t>
            </a:r>
            <a:endParaRPr/>
          </a:p>
        </p:txBody>
      </p:sp>
      <p:sp>
        <p:nvSpPr>
          <p:cNvPr id="165" name="Google Shape;165;p25"/>
          <p:cNvSpPr txBox="1"/>
          <p:nvPr/>
        </p:nvSpPr>
        <p:spPr>
          <a:xfrm>
            <a:off x="962400" y="2024075"/>
            <a:ext cx="7219200" cy="2739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mod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ffi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SomeNamespace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impl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SomeNamespace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do_a_thing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println!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"doing </a:t>
            </a:r>
            <a:r>
              <a:rPr lang="en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thing</a:t>
            </a:r>
            <a:r>
              <a:rPr lang="en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66" name="Google Shape;166;p25"/>
          <p:cNvGrpSpPr/>
          <p:nvPr/>
        </p:nvGrpSpPr>
        <p:grpSpPr>
          <a:xfrm>
            <a:off x="311711" y="1017719"/>
            <a:ext cx="1191785" cy="875077"/>
            <a:chOff x="7196150" y="147325"/>
            <a:chExt cx="1499100" cy="1100725"/>
          </a:xfrm>
        </p:grpSpPr>
        <p:sp>
          <p:nvSpPr>
            <p:cNvPr id="167" name="Google Shape;167;p25"/>
            <p:cNvSpPr/>
            <p:nvPr/>
          </p:nvSpPr>
          <p:spPr>
            <a:xfrm>
              <a:off x="7196150" y="147350"/>
              <a:ext cx="1499100" cy="1100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pic>
          <p:nvPicPr>
            <p:cNvPr id="168" name="Google Shape;168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395325" y="147325"/>
              <a:ext cx="1100725" cy="11007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9" name="Google Shape;169;p25"/>
          <p:cNvSpPr/>
          <p:nvPr/>
        </p:nvSpPr>
        <p:spPr>
          <a:xfrm>
            <a:off x="2002200" y="1017725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 sz="900">
                <a:solidFill>
                  <a:srgbClr val="4EC9B0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900">
                <a:solidFill>
                  <a:srgbClr val="D4D4D4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900">
                <a:solidFill>
                  <a:srgbClr val="DCDCAA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900">
              <a:solidFill>
                <a:schemeClr val="dk1"/>
              </a:solidFill>
              <a:highlight>
                <a:schemeClr val="accent2"/>
              </a:highlight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1503500" y="1282475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/>
          <p:nvPr/>
        </p:nvSpPr>
        <p:spPr>
          <a:xfrm>
            <a:off x="311700" y="1892825"/>
            <a:ext cx="8520600" cy="312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mod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ffi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#[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opaque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#[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rust_link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(icu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fixed_decimal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)]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icu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fixed_decimal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#[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attr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(auto, constructor)]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i32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-&gt;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Box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&gt;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Box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icu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fixed_decimal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)))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76" name="Google Shape;176;p26"/>
          <p:cNvGrpSpPr/>
          <p:nvPr/>
        </p:nvGrpSpPr>
        <p:grpSpPr>
          <a:xfrm>
            <a:off x="311711" y="1017719"/>
            <a:ext cx="1191785" cy="875077"/>
            <a:chOff x="7196150" y="147325"/>
            <a:chExt cx="1499100" cy="1100725"/>
          </a:xfrm>
        </p:grpSpPr>
        <p:sp>
          <p:nvSpPr>
            <p:cNvPr id="177" name="Google Shape;177;p26"/>
            <p:cNvSpPr/>
            <p:nvPr/>
          </p:nvSpPr>
          <p:spPr>
            <a:xfrm>
              <a:off x="7196150" y="147350"/>
              <a:ext cx="1499100" cy="1100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pic>
          <p:nvPicPr>
            <p:cNvPr id="178" name="Google Shape;178;p2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395325" y="147325"/>
              <a:ext cx="1100725" cy="11007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9" name="Google Shape;179;p26"/>
          <p:cNvSpPr/>
          <p:nvPr/>
        </p:nvSpPr>
        <p:spPr>
          <a:xfrm>
            <a:off x="2002200" y="1017725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 sz="900">
                <a:solidFill>
                  <a:srgbClr val="4EC9B0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900">
                <a:solidFill>
                  <a:srgbClr val="D4D4D4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900">
                <a:solidFill>
                  <a:srgbClr val="DCDCAA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900">
              <a:solidFill>
                <a:schemeClr val="dk1"/>
              </a:solidFill>
              <a:highlight>
                <a:schemeClr val="accent2"/>
              </a:highlight>
            </a:endParaRPr>
          </a:p>
        </p:txBody>
      </p:sp>
      <p:sp>
        <p:nvSpPr>
          <p:cNvPr id="180" name="Google Shape;180;p26"/>
          <p:cNvSpPr/>
          <p:nvPr/>
        </p:nvSpPr>
        <p:spPr>
          <a:xfrm>
            <a:off x="1503500" y="1282475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Source of Truth: The Bridge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/>
          <p:nvPr/>
        </p:nvSpPr>
        <p:spPr>
          <a:xfrm>
            <a:off x="3896800" y="1017713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Bindings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7" name="Google Shape;187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Extensible: Diplomat Backends</a:t>
            </a:r>
            <a:endParaRPr/>
          </a:p>
        </p:txBody>
      </p:sp>
      <p:sp>
        <p:nvSpPr>
          <p:cNvPr id="188" name="Google Shape;188;p27"/>
          <p:cNvSpPr txBox="1"/>
          <p:nvPr/>
        </p:nvSpPr>
        <p:spPr>
          <a:xfrm>
            <a:off x="127175" y="3297300"/>
            <a:ext cx="4188600" cy="1569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typedef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icu4x_FixedDecimal_new_mv1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int32_t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9" name="Google Shape;189;p27"/>
          <p:cNvSpPr txBox="1"/>
          <p:nvPr/>
        </p:nvSpPr>
        <p:spPr>
          <a:xfrm>
            <a:off x="4423400" y="3589800"/>
            <a:ext cx="4610700" cy="127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internal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interface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FixedDecimalLib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Library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icu4x_FixedDecimal_new_mv1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(v: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Pointer</a:t>
            </a:r>
            <a:endParaRPr>
              <a:solidFill>
                <a:srgbClr val="4EC9B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0" name="Google Shape;190;p27"/>
          <p:cNvSpPr txBox="1"/>
          <p:nvPr/>
        </p:nvSpPr>
        <p:spPr>
          <a:xfrm>
            <a:off x="4621100" y="1834325"/>
            <a:ext cx="4413000" cy="1569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@ffi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Native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&lt;ffi.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Pointer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&lt;ffi.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Opaque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&gt;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(ffi.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Int32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)&gt;(isLeaf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, symbol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'icu4x_FixedDecimal_new_mv1'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rgbClr val="6A995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external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ffi.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Pointer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&lt;ffi.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Opaque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&gt;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_icu4x_FixedDecimal_new_mv1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v);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1" name="Google Shape;191;p27"/>
          <p:cNvSpPr txBox="1"/>
          <p:nvPr/>
        </p:nvSpPr>
        <p:spPr>
          <a:xfrm>
            <a:off x="126900" y="2225400"/>
            <a:ext cx="4188600" cy="69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func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$icu4x_FixedDecimal_new_mv1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param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i32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 (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i32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92" name="Google Shape;19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8350" y="2525300"/>
            <a:ext cx="417149" cy="417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7"/>
          <p:cNvPicPr preferRelativeResize="0"/>
          <p:nvPr/>
        </p:nvPicPr>
        <p:blipFill rotWithShape="1">
          <a:blip r:embed="rId4">
            <a:alphaModFix/>
          </a:blip>
          <a:srcRect b="67920" l="35923" r="35951" t="0"/>
          <a:stretch/>
        </p:blipFill>
        <p:spPr>
          <a:xfrm>
            <a:off x="3943760" y="4450037"/>
            <a:ext cx="371731" cy="417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587650" y="4220825"/>
            <a:ext cx="446450" cy="44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587650" y="2850850"/>
            <a:ext cx="446450" cy="446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6" name="Google Shape;196;p27"/>
          <p:cNvGrpSpPr/>
          <p:nvPr/>
        </p:nvGrpSpPr>
        <p:grpSpPr>
          <a:xfrm>
            <a:off x="311711" y="1017719"/>
            <a:ext cx="1191785" cy="875077"/>
            <a:chOff x="7196150" y="147325"/>
            <a:chExt cx="1499100" cy="1100725"/>
          </a:xfrm>
        </p:grpSpPr>
        <p:sp>
          <p:nvSpPr>
            <p:cNvPr id="197" name="Google Shape;197;p27"/>
            <p:cNvSpPr/>
            <p:nvPr/>
          </p:nvSpPr>
          <p:spPr>
            <a:xfrm>
              <a:off x="7196150" y="147350"/>
              <a:ext cx="1499100" cy="1100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pic>
          <p:nvPicPr>
            <p:cNvPr id="198" name="Google Shape;198;p2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395325" y="147325"/>
              <a:ext cx="1100725" cy="11007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9" name="Google Shape;199;p27"/>
          <p:cNvSpPr/>
          <p:nvPr/>
        </p:nvSpPr>
        <p:spPr>
          <a:xfrm>
            <a:off x="2002200" y="1017725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 sz="900">
                <a:solidFill>
                  <a:srgbClr val="4EC9B0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900">
                <a:solidFill>
                  <a:srgbClr val="D4D4D4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900">
                <a:solidFill>
                  <a:srgbClr val="DCDCAA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900">
              <a:solidFill>
                <a:schemeClr val="dk1"/>
              </a:solidFill>
              <a:highlight>
                <a:schemeClr val="accent2"/>
              </a:highlight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1503500" y="1282475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7"/>
          <p:cNvSpPr/>
          <p:nvPr/>
        </p:nvSpPr>
        <p:spPr>
          <a:xfrm>
            <a:off x="3398100" y="1282463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8"/>
          <p:cNvSpPr/>
          <p:nvPr/>
        </p:nvSpPr>
        <p:spPr>
          <a:xfrm>
            <a:off x="3896800" y="1017713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Bindings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207" name="Google Shape;207;p28"/>
          <p:cNvGrpSpPr/>
          <p:nvPr/>
        </p:nvGrpSpPr>
        <p:grpSpPr>
          <a:xfrm>
            <a:off x="311711" y="1017719"/>
            <a:ext cx="1191785" cy="875077"/>
            <a:chOff x="7196150" y="147325"/>
            <a:chExt cx="1499100" cy="1100725"/>
          </a:xfrm>
        </p:grpSpPr>
        <p:sp>
          <p:nvSpPr>
            <p:cNvPr id="208" name="Google Shape;208;p28"/>
            <p:cNvSpPr/>
            <p:nvPr/>
          </p:nvSpPr>
          <p:spPr>
            <a:xfrm>
              <a:off x="7196150" y="147350"/>
              <a:ext cx="1499100" cy="1100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pic>
          <p:nvPicPr>
            <p:cNvPr id="209" name="Google Shape;209;p2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395325" y="147325"/>
              <a:ext cx="1100725" cy="11007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0" name="Google Shape;210;p28"/>
          <p:cNvSpPr/>
          <p:nvPr/>
        </p:nvSpPr>
        <p:spPr>
          <a:xfrm>
            <a:off x="2002200" y="1017725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#[</a:t>
            </a:r>
            <a:r>
              <a:rPr lang="en" sz="900">
                <a:solidFill>
                  <a:srgbClr val="4EC9B0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diplomat</a:t>
            </a:r>
            <a:r>
              <a:rPr lang="en" sz="900">
                <a:solidFill>
                  <a:srgbClr val="D4D4D4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900">
                <a:solidFill>
                  <a:srgbClr val="DCDCAA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bridge</a:t>
            </a:r>
            <a:r>
              <a:rPr lang="en" sz="900">
                <a:solidFill>
                  <a:srgbClr val="CCCCCC"/>
                </a:solidFill>
                <a:highlight>
                  <a:schemeClr val="accent2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900">
              <a:solidFill>
                <a:schemeClr val="dk1"/>
              </a:solidFill>
              <a:highlight>
                <a:schemeClr val="accent2"/>
              </a:highlight>
            </a:endParaRPr>
          </a:p>
        </p:txBody>
      </p:sp>
      <p:sp>
        <p:nvSpPr>
          <p:cNvPr id="211" name="Google Shape;211;p28"/>
          <p:cNvSpPr/>
          <p:nvPr/>
        </p:nvSpPr>
        <p:spPr>
          <a:xfrm>
            <a:off x="1503500" y="1282475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3398100" y="1282463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Bindings AND Definitions</a:t>
            </a:r>
            <a:endParaRPr/>
          </a:p>
        </p:txBody>
      </p:sp>
      <p:sp>
        <p:nvSpPr>
          <p:cNvPr id="214" name="Google Shape;214;p28"/>
          <p:cNvSpPr txBox="1"/>
          <p:nvPr/>
        </p:nvSpPr>
        <p:spPr>
          <a:xfrm>
            <a:off x="235850" y="3308372"/>
            <a:ext cx="4401300" cy="1833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public:</a:t>
            </a:r>
            <a:endParaRPr sz="1200">
              <a:solidFill>
                <a:srgbClr val="569CD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inline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std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unique_ptr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&gt;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new_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int32_t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auto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icu4x_FixedDecimal_new_mv1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20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std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unique_ptr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&gt;(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569CD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5" name="Google Shape;215;p28"/>
          <p:cNvSpPr txBox="1"/>
          <p:nvPr/>
        </p:nvSpPr>
        <p:spPr>
          <a:xfrm>
            <a:off x="235850" y="1892825"/>
            <a:ext cx="3168600" cy="144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export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#ptr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constructor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#ptr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icu4x_FixedDecimal_new_mv1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6" name="Google Shape;216;p28"/>
          <p:cNvSpPr txBox="1"/>
          <p:nvPr/>
        </p:nvSpPr>
        <p:spPr>
          <a:xfrm>
            <a:off x="3404597" y="1892825"/>
            <a:ext cx="5592900" cy="163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final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implements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ffi.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Finalizable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final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ffi.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Pointer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&lt;ffi.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Opaque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&gt; _ffi;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_fromFfi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._ffi);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factory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v)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final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result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_icu4x_FixedDecimal_new_mv1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(v);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_fromFfi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(result);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4637153" y="3308372"/>
            <a:ext cx="4360200" cy="1833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internal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constructor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internal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val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handle: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Pointer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companion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object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new_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(v: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): </a:t>
            </a:r>
            <a:r>
              <a:rPr lang="en" sz="120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20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FixedDecimal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(lib.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icu4x_FixedDecimal_new_mv1</a:t>
            </a: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(v))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20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569CD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18" name="Google Shape;21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59400" y="2899624"/>
            <a:ext cx="445200" cy="42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91950" y="4658175"/>
            <a:ext cx="445200" cy="483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552275" y="4712475"/>
            <a:ext cx="445200" cy="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552275" y="2879351"/>
            <a:ext cx="445200" cy="429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02350" y="169349"/>
            <a:ext cx="364425" cy="364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22189" y="1050924"/>
            <a:ext cx="324747" cy="324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122188" y="1531922"/>
            <a:ext cx="324747" cy="324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22189" y="592823"/>
            <a:ext cx="324747" cy="36585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8"/>
          <p:cNvSpPr/>
          <p:nvPr/>
        </p:nvSpPr>
        <p:spPr>
          <a:xfrm rot="-1779011">
            <a:off x="5330890" y="457602"/>
            <a:ext cx="720432" cy="34542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8"/>
          <p:cNvSpPr/>
          <p:nvPr/>
        </p:nvSpPr>
        <p:spPr>
          <a:xfrm rot="-1292758">
            <a:off x="5370069" y="792223"/>
            <a:ext cx="674749" cy="34534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8"/>
          <p:cNvSpPr/>
          <p:nvPr/>
        </p:nvSpPr>
        <p:spPr>
          <a:xfrm rot="-339879">
            <a:off x="5409595" y="1157874"/>
            <a:ext cx="595709" cy="34549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8"/>
          <p:cNvSpPr/>
          <p:nvPr/>
        </p:nvSpPr>
        <p:spPr>
          <a:xfrm>
            <a:off x="5409580" y="1521484"/>
            <a:ext cx="595800" cy="345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for ICU4X</a:t>
            </a:r>
            <a:endParaRPr/>
          </a:p>
        </p:txBody>
      </p:sp>
      <p:sp>
        <p:nvSpPr>
          <p:cNvPr id="235" name="Google Shape;23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ICU4X </a:t>
            </a:r>
            <a:r>
              <a:rPr lang="en"/>
              <a:t>requires only one </a:t>
            </a:r>
            <a:r>
              <a:rPr lang="en"/>
              <a:t>definition crate</a:t>
            </a:r>
            <a:r>
              <a:rPr lang="en"/>
              <a:t>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Immediate support for ALL of Diplomat’s supported languages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Minimal tweaking, some minor </a:t>
            </a:r>
            <a:r>
              <a:rPr lang="en"/>
              <a:t>maintenance</a:t>
            </a:r>
            <a:r>
              <a:rPr lang="en"/>
              <a:t> (as ICU4X changes and Diplomat is still in development)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Plus…</a:t>
            </a:r>
            <a:endParaRPr/>
          </a:p>
        </p:txBody>
      </p:sp>
      <p:pic>
        <p:nvPicPr>
          <p:cNvPr id="236" name="Google Shape;236;p29"/>
          <p:cNvPicPr preferRelativeResize="0"/>
          <p:nvPr/>
        </p:nvPicPr>
        <p:blipFill rotWithShape="1">
          <a:blip r:embed="rId3">
            <a:alphaModFix/>
          </a:blip>
          <a:srcRect b="36948" l="0" r="77815" t="0"/>
          <a:stretch/>
        </p:blipFill>
        <p:spPr>
          <a:xfrm>
            <a:off x="4689050" y="1152474"/>
            <a:ext cx="2028576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ICU4X on the Web!</a:t>
            </a:r>
            <a:endParaRPr/>
          </a:p>
        </p:txBody>
      </p:sp>
      <p:sp>
        <p:nvSpPr>
          <p:cNvPr id="242" name="Google Shape;242;p30"/>
          <p:cNvSpPr txBox="1"/>
          <p:nvPr>
            <p:ph idx="1" type="body"/>
          </p:nvPr>
        </p:nvSpPr>
        <p:spPr>
          <a:xfrm>
            <a:off x="311700" y="1152475"/>
            <a:ext cx="8520600" cy="387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</a:t>
            </a:r>
            <a:r>
              <a:rPr lang="en"/>
              <a:t>ive Demo: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https://unicode-org.github.io/icu4x/wasm-demo/</a:t>
            </a:r>
            <a:r>
              <a:rPr lang="en"/>
              <a:t> </a:t>
            </a:r>
            <a:endParaRPr/>
          </a:p>
        </p:txBody>
      </p:sp>
      <p:pic>
        <p:nvPicPr>
          <p:cNvPr id="243" name="Google Shape;243;p30"/>
          <p:cNvPicPr preferRelativeResize="0"/>
          <p:nvPr/>
        </p:nvPicPr>
        <p:blipFill rotWithShape="1">
          <a:blip r:embed="rId4">
            <a:alphaModFix/>
          </a:blip>
          <a:srcRect b="5970" l="0" r="0" t="0"/>
          <a:stretch/>
        </p:blipFill>
        <p:spPr>
          <a:xfrm>
            <a:off x="311700" y="1368225"/>
            <a:ext cx="5625049" cy="28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72928" y="251062"/>
            <a:ext cx="2675875" cy="267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Summer of Code!</a:t>
            </a:r>
            <a:endParaRPr/>
          </a:p>
        </p:txBody>
      </p:sp>
      <p:pic>
        <p:nvPicPr>
          <p:cNvPr id="250" name="Google Shape;250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6650" y="169350"/>
            <a:ext cx="1955651" cy="19556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1" name="Google Shape;251;p31"/>
          <p:cNvGrpSpPr/>
          <p:nvPr/>
        </p:nvGrpSpPr>
        <p:grpSpPr>
          <a:xfrm>
            <a:off x="311711" y="169349"/>
            <a:ext cx="6155065" cy="1723476"/>
            <a:chOff x="311711" y="169349"/>
            <a:chExt cx="6155065" cy="1723476"/>
          </a:xfrm>
        </p:grpSpPr>
        <p:sp>
          <p:nvSpPr>
            <p:cNvPr id="252" name="Google Shape;252;p31"/>
            <p:cNvSpPr/>
            <p:nvPr/>
          </p:nvSpPr>
          <p:spPr>
            <a:xfrm>
              <a:off x="3896800" y="1017713"/>
              <a:ext cx="1395900" cy="8751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3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CCCCCC"/>
                  </a:solidFill>
                </a:rPr>
                <a:t>Bindings</a:t>
              </a:r>
              <a:endParaRPr>
                <a:solidFill>
                  <a:schemeClr val="dk1"/>
                </a:solidFill>
              </a:endParaRPr>
            </a:p>
          </p:txBody>
        </p:sp>
        <p:grpSp>
          <p:nvGrpSpPr>
            <p:cNvPr id="253" name="Google Shape;253;p31"/>
            <p:cNvGrpSpPr/>
            <p:nvPr/>
          </p:nvGrpSpPr>
          <p:grpSpPr>
            <a:xfrm>
              <a:off x="311711" y="1017719"/>
              <a:ext cx="1191785" cy="875077"/>
              <a:chOff x="7196150" y="147325"/>
              <a:chExt cx="1499100" cy="1100725"/>
            </a:xfrm>
          </p:grpSpPr>
          <p:sp>
            <p:nvSpPr>
              <p:cNvPr id="254" name="Google Shape;254;p31"/>
              <p:cNvSpPr/>
              <p:nvPr/>
            </p:nvSpPr>
            <p:spPr>
              <a:xfrm>
                <a:off x="7196150" y="147350"/>
                <a:ext cx="1499100" cy="11007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  <p:pic>
            <p:nvPicPr>
              <p:cNvPr id="255" name="Google Shape;255;p31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7395325" y="147325"/>
                <a:ext cx="1100725" cy="11007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56" name="Google Shape;256;p31"/>
            <p:cNvSpPr/>
            <p:nvPr/>
          </p:nvSpPr>
          <p:spPr>
            <a:xfrm>
              <a:off x="2002200" y="1017725"/>
              <a:ext cx="1395900" cy="8751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3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CCCCCC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#[</a:t>
              </a:r>
              <a:r>
                <a:rPr lang="en" sz="900">
                  <a:solidFill>
                    <a:srgbClr val="4EC9B0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diplomat</a:t>
              </a:r>
              <a:r>
                <a:rPr lang="en" sz="900">
                  <a:solidFill>
                    <a:srgbClr val="D4D4D4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::</a:t>
              </a:r>
              <a:r>
                <a:rPr lang="en" sz="900">
                  <a:solidFill>
                    <a:srgbClr val="DCDCAA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bridge</a:t>
              </a:r>
              <a:r>
                <a:rPr lang="en" sz="900">
                  <a:solidFill>
                    <a:srgbClr val="CCCCCC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]</a:t>
              </a:r>
              <a:endParaRPr sz="900">
                <a:solidFill>
                  <a:schemeClr val="dk1"/>
                </a:solidFill>
                <a:highlight>
                  <a:schemeClr val="accent2"/>
                </a:highlight>
              </a:endParaRPr>
            </a:p>
          </p:txBody>
        </p:sp>
        <p:sp>
          <p:nvSpPr>
            <p:cNvPr id="257" name="Google Shape;257;p31"/>
            <p:cNvSpPr/>
            <p:nvPr/>
          </p:nvSpPr>
          <p:spPr>
            <a:xfrm>
              <a:off x="1503500" y="1282475"/>
              <a:ext cx="498900" cy="3456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31"/>
            <p:cNvSpPr/>
            <p:nvPr/>
          </p:nvSpPr>
          <p:spPr>
            <a:xfrm>
              <a:off x="3398100" y="1282463"/>
              <a:ext cx="498900" cy="3456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59" name="Google Shape;259;p3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102350" y="169349"/>
              <a:ext cx="364425" cy="3644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0" name="Google Shape;260;p3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122189" y="1050924"/>
              <a:ext cx="324747" cy="3247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1" name="Google Shape;261;p3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122188" y="1531922"/>
              <a:ext cx="324747" cy="3247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2" name="Google Shape;262;p31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6122189" y="592823"/>
              <a:ext cx="324747" cy="3658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3" name="Google Shape;263;p31"/>
            <p:cNvSpPr/>
            <p:nvPr/>
          </p:nvSpPr>
          <p:spPr>
            <a:xfrm rot="-1779011">
              <a:off x="5330890" y="457602"/>
              <a:ext cx="720432" cy="345425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31"/>
            <p:cNvSpPr/>
            <p:nvPr/>
          </p:nvSpPr>
          <p:spPr>
            <a:xfrm rot="-1292758">
              <a:off x="5370069" y="792223"/>
              <a:ext cx="674749" cy="345342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31"/>
            <p:cNvSpPr/>
            <p:nvPr/>
          </p:nvSpPr>
          <p:spPr>
            <a:xfrm rot="-339879">
              <a:off x="5409595" y="1157874"/>
              <a:ext cx="595709" cy="345497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31"/>
            <p:cNvSpPr/>
            <p:nvPr/>
          </p:nvSpPr>
          <p:spPr>
            <a:xfrm>
              <a:off x="5409580" y="1521484"/>
              <a:ext cx="595800" cy="3453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7" name="Google Shape;267;p31"/>
          <p:cNvSpPr/>
          <p:nvPr/>
        </p:nvSpPr>
        <p:spPr>
          <a:xfrm>
            <a:off x="2019600" y="985325"/>
            <a:ext cx="1371900" cy="9075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1"/>
          <p:cNvSpPr/>
          <p:nvPr/>
        </p:nvSpPr>
        <p:spPr>
          <a:xfrm rot="5400000">
            <a:off x="2456099" y="1969478"/>
            <a:ext cx="498900" cy="345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1"/>
          <p:cNvSpPr/>
          <p:nvPr/>
        </p:nvSpPr>
        <p:spPr>
          <a:xfrm>
            <a:off x="2007600" y="2391713"/>
            <a:ext cx="1395900" cy="87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???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0" name="Google Shape;270;p31"/>
          <p:cNvSpPr/>
          <p:nvPr/>
        </p:nvSpPr>
        <p:spPr>
          <a:xfrm flipH="1" rot="-1445534">
            <a:off x="3496258" y="2285369"/>
            <a:ext cx="2475217" cy="572748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am I?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4591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Tyler Knowlton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B.S. Computer Science: Game Design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Pursuing M.S. in Scientific Computing and Applied Mathematics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Google Summer of Code Contributor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~500 hours contributing</a:t>
            </a:r>
            <a:r>
              <a:rPr lang="en"/>
              <a:t> to Diplomat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Talking to YOU about Diplomat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3300" y="445025"/>
            <a:ext cx="3292749" cy="329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Diplomat and the Web (demo_gen)</a:t>
            </a:r>
            <a:endParaRPr/>
          </a:p>
        </p:txBody>
      </p:sp>
      <p:sp>
        <p:nvSpPr>
          <p:cNvPr id="276" name="Google Shape;276;p32"/>
          <p:cNvSpPr txBox="1"/>
          <p:nvPr/>
        </p:nvSpPr>
        <p:spPr>
          <a:xfrm>
            <a:off x="359900" y="1017725"/>
            <a:ext cx="3000000" cy="127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format_time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(&amp;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self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&amp;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Time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u="sng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write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&amp;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mut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diplomat_runtime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DiplomatWrite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77" name="Google Shape;277;p32"/>
          <p:cNvSpPr txBox="1"/>
          <p:nvPr/>
        </p:nvSpPr>
        <p:spPr>
          <a:xfrm>
            <a:off x="359900" y="2295125"/>
            <a:ext cx="4083300" cy="2739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impl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Time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create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hour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u8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minute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u8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second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u8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nanosecond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u32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) -&gt;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Box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Time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&gt;,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CalendarError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78" name="Google Shape;27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016225"/>
            <a:ext cx="4396001" cy="3018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9" name="Google Shape;279;p32"/>
          <p:cNvCxnSpPr/>
          <p:nvPr/>
        </p:nvCxnSpPr>
        <p:spPr>
          <a:xfrm flipH="1" rot="-5400000">
            <a:off x="2454100" y="2434175"/>
            <a:ext cx="2813700" cy="1937100"/>
          </a:xfrm>
          <a:prstGeom prst="bentConnector3">
            <a:avLst>
              <a:gd fmla="val 99774" name="adj1"/>
            </a:avLst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0" name="Google Shape;280;p32"/>
          <p:cNvSpPr/>
          <p:nvPr/>
        </p:nvSpPr>
        <p:spPr>
          <a:xfrm rot="-332391">
            <a:off x="2696010" y="2918562"/>
            <a:ext cx="1793075" cy="157018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2"/>
          <p:cNvSpPr/>
          <p:nvPr/>
        </p:nvSpPr>
        <p:spPr>
          <a:xfrm rot="-215262">
            <a:off x="2696050" y="3217733"/>
            <a:ext cx="1793014" cy="156894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2"/>
          <p:cNvSpPr/>
          <p:nvPr/>
        </p:nvSpPr>
        <p:spPr>
          <a:xfrm rot="-215262">
            <a:off x="2775950" y="3586633"/>
            <a:ext cx="1793014" cy="156894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2"/>
          <p:cNvSpPr/>
          <p:nvPr/>
        </p:nvSpPr>
        <p:spPr>
          <a:xfrm rot="-4648">
            <a:off x="3419000" y="3857625"/>
            <a:ext cx="1109401" cy="156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2"/>
          <p:cNvSpPr/>
          <p:nvPr/>
        </p:nvSpPr>
        <p:spPr>
          <a:xfrm rot="402767">
            <a:off x="1104495" y="1700345"/>
            <a:ext cx="341340" cy="649117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 Schema</a:t>
            </a:r>
            <a:endParaRPr/>
          </a:p>
        </p:txBody>
      </p:sp>
      <p:sp>
        <p:nvSpPr>
          <p:cNvPr id="290" name="Google Shape;290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 metadata for generated JS functions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3"/>
          <p:cNvSpPr txBox="1"/>
          <p:nvPr/>
        </p:nvSpPr>
        <p:spPr>
          <a:xfrm>
            <a:off x="220300" y="1586525"/>
            <a:ext cx="6334500" cy="337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export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RenderInfo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{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"FixedDecimalFormatter.formatWrite"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func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FixedDecimalFormatterDemo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0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formatWrite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200">
              <a:solidFill>
                <a:srgbClr val="6A995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funcName: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"FixedDecimalFormatter.formatWrite"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parameters: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[         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{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name: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"Locale Name"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20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type: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0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"string"</a:t>
            </a:r>
            <a:endParaRPr sz="1200">
              <a:solidFill>
                <a:srgbClr val="CE917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},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20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// </a:t>
            </a:r>
            <a:r>
              <a:rPr lang="en" sz="120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en" sz="120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  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]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 sz="120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92" name="Google Shape;29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3825" y="2445447"/>
            <a:ext cx="3791324" cy="16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33"/>
          <p:cNvSpPr/>
          <p:nvPr/>
        </p:nvSpPr>
        <p:spPr>
          <a:xfrm rot="-318904">
            <a:off x="2748456" y="3083841"/>
            <a:ext cx="2322084" cy="15696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Automagic HTML!</a:t>
            </a:r>
            <a:endParaRPr/>
          </a:p>
        </p:txBody>
      </p:sp>
      <p:pic>
        <p:nvPicPr>
          <p:cNvPr id="299" name="Google Shape;299;p34"/>
          <p:cNvPicPr preferRelativeResize="0"/>
          <p:nvPr/>
        </p:nvPicPr>
        <p:blipFill rotWithShape="1">
          <a:blip r:embed="rId3">
            <a:alphaModFix/>
          </a:blip>
          <a:srcRect b="5970" l="0" r="0" t="0"/>
          <a:stretch/>
        </p:blipFill>
        <p:spPr>
          <a:xfrm>
            <a:off x="5152000" y="2571750"/>
            <a:ext cx="3598150" cy="183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3853" y="2657309"/>
            <a:ext cx="3791324" cy="16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34"/>
          <p:cNvSpPr/>
          <p:nvPr/>
        </p:nvSpPr>
        <p:spPr>
          <a:xfrm rot="-4559">
            <a:off x="4020875" y="3409082"/>
            <a:ext cx="1131001" cy="156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2" name="Google Shape;302;p34"/>
          <p:cNvGrpSpPr/>
          <p:nvPr/>
        </p:nvGrpSpPr>
        <p:grpSpPr>
          <a:xfrm>
            <a:off x="311711" y="169349"/>
            <a:ext cx="6155065" cy="1723476"/>
            <a:chOff x="311711" y="169349"/>
            <a:chExt cx="6155065" cy="1723476"/>
          </a:xfrm>
        </p:grpSpPr>
        <p:sp>
          <p:nvSpPr>
            <p:cNvPr id="303" name="Google Shape;303;p34"/>
            <p:cNvSpPr/>
            <p:nvPr/>
          </p:nvSpPr>
          <p:spPr>
            <a:xfrm>
              <a:off x="3896800" y="1017713"/>
              <a:ext cx="1395900" cy="8751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3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CCCCCC"/>
                  </a:solidFill>
                </a:rPr>
                <a:t>Bindings</a:t>
              </a:r>
              <a:endParaRPr>
                <a:solidFill>
                  <a:schemeClr val="dk1"/>
                </a:solidFill>
              </a:endParaRPr>
            </a:p>
          </p:txBody>
        </p:sp>
        <p:grpSp>
          <p:nvGrpSpPr>
            <p:cNvPr id="304" name="Google Shape;304;p34"/>
            <p:cNvGrpSpPr/>
            <p:nvPr/>
          </p:nvGrpSpPr>
          <p:grpSpPr>
            <a:xfrm>
              <a:off x="311711" y="1017719"/>
              <a:ext cx="1191785" cy="875077"/>
              <a:chOff x="7196150" y="147325"/>
              <a:chExt cx="1499100" cy="1100725"/>
            </a:xfrm>
          </p:grpSpPr>
          <p:sp>
            <p:nvSpPr>
              <p:cNvPr id="305" name="Google Shape;305;p34"/>
              <p:cNvSpPr/>
              <p:nvPr/>
            </p:nvSpPr>
            <p:spPr>
              <a:xfrm>
                <a:off x="7196150" y="147350"/>
                <a:ext cx="1499100" cy="11007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</a:endParaRPr>
              </a:p>
            </p:txBody>
          </p:sp>
          <p:pic>
            <p:nvPicPr>
              <p:cNvPr id="306" name="Google Shape;306;p34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7395325" y="147325"/>
                <a:ext cx="1100725" cy="11007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307" name="Google Shape;307;p34"/>
            <p:cNvSpPr/>
            <p:nvPr/>
          </p:nvSpPr>
          <p:spPr>
            <a:xfrm>
              <a:off x="2002200" y="1017725"/>
              <a:ext cx="1395900" cy="8751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3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CCCCCC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#[</a:t>
              </a:r>
              <a:r>
                <a:rPr lang="en" sz="900">
                  <a:solidFill>
                    <a:srgbClr val="4EC9B0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diplomat</a:t>
              </a:r>
              <a:r>
                <a:rPr lang="en" sz="900">
                  <a:solidFill>
                    <a:srgbClr val="D4D4D4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::</a:t>
              </a:r>
              <a:r>
                <a:rPr lang="en" sz="900">
                  <a:solidFill>
                    <a:srgbClr val="DCDCAA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bridge</a:t>
              </a:r>
              <a:r>
                <a:rPr lang="en" sz="900">
                  <a:solidFill>
                    <a:srgbClr val="CCCCCC"/>
                  </a:solidFill>
                  <a:highlight>
                    <a:schemeClr val="accent2"/>
                  </a:highlight>
                  <a:latin typeface="Consolas"/>
                  <a:ea typeface="Consolas"/>
                  <a:cs typeface="Consolas"/>
                  <a:sym typeface="Consolas"/>
                </a:rPr>
                <a:t>]</a:t>
              </a:r>
              <a:endParaRPr sz="900">
                <a:solidFill>
                  <a:schemeClr val="dk1"/>
                </a:solidFill>
                <a:highlight>
                  <a:schemeClr val="accent2"/>
                </a:highlight>
              </a:endParaRPr>
            </a:p>
          </p:txBody>
        </p:sp>
        <p:sp>
          <p:nvSpPr>
            <p:cNvPr id="308" name="Google Shape;308;p34"/>
            <p:cNvSpPr/>
            <p:nvPr/>
          </p:nvSpPr>
          <p:spPr>
            <a:xfrm>
              <a:off x="1503500" y="1282475"/>
              <a:ext cx="498900" cy="3456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34"/>
            <p:cNvSpPr/>
            <p:nvPr/>
          </p:nvSpPr>
          <p:spPr>
            <a:xfrm>
              <a:off x="3398100" y="1282463"/>
              <a:ext cx="498900" cy="3456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10" name="Google Shape;310;p3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102350" y="169349"/>
              <a:ext cx="364425" cy="3644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1" name="Google Shape;311;p3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122189" y="1050924"/>
              <a:ext cx="324747" cy="3247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2" name="Google Shape;312;p3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6122188" y="1531922"/>
              <a:ext cx="324747" cy="3247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3" name="Google Shape;313;p3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122189" y="592823"/>
              <a:ext cx="324747" cy="3658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4" name="Google Shape;314;p34"/>
            <p:cNvSpPr/>
            <p:nvPr/>
          </p:nvSpPr>
          <p:spPr>
            <a:xfrm rot="-1779011">
              <a:off x="5330890" y="457602"/>
              <a:ext cx="720432" cy="345425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34"/>
            <p:cNvSpPr/>
            <p:nvPr/>
          </p:nvSpPr>
          <p:spPr>
            <a:xfrm rot="-1292758">
              <a:off x="5370069" y="792223"/>
              <a:ext cx="674749" cy="345342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34"/>
            <p:cNvSpPr/>
            <p:nvPr/>
          </p:nvSpPr>
          <p:spPr>
            <a:xfrm rot="-339879">
              <a:off x="5409595" y="1157874"/>
              <a:ext cx="595709" cy="345497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34"/>
            <p:cNvSpPr/>
            <p:nvPr/>
          </p:nvSpPr>
          <p:spPr>
            <a:xfrm>
              <a:off x="5409580" y="1521484"/>
              <a:ext cx="595800" cy="3453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to contributions!</a:t>
            </a:r>
            <a:endParaRPr/>
          </a:p>
        </p:txBody>
      </p:sp>
      <p:sp>
        <p:nvSpPr>
          <p:cNvPr id="323" name="Google Shape;323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Looking for users!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5"/>
          <p:cNvSpPr/>
          <p:nvPr/>
        </p:nvSpPr>
        <p:spPr>
          <a:xfrm>
            <a:off x="7204825" y="746000"/>
            <a:ext cx="1315200" cy="1315200"/>
          </a:xfrm>
          <a:prstGeom prst="smileyFace">
            <a:avLst>
              <a:gd fmla="val 4653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5"/>
          <p:cNvSpPr txBox="1"/>
          <p:nvPr/>
        </p:nvSpPr>
        <p:spPr>
          <a:xfrm>
            <a:off x="3695825" y="1368550"/>
            <a:ext cx="262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This could be YOU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26" name="Google Shape;326;p35"/>
          <p:cNvSpPr/>
          <p:nvPr/>
        </p:nvSpPr>
        <p:spPr>
          <a:xfrm>
            <a:off x="7610550" y="2238025"/>
            <a:ext cx="360000" cy="360000"/>
          </a:xfrm>
          <a:prstGeom prst="smileyFace">
            <a:avLst>
              <a:gd fmla="val 4653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5"/>
          <p:cNvSpPr/>
          <p:nvPr/>
        </p:nvSpPr>
        <p:spPr>
          <a:xfrm rot="-318548">
            <a:off x="6062462" y="1468140"/>
            <a:ext cx="1031023" cy="15696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35"/>
          <p:cNvSpPr/>
          <p:nvPr/>
        </p:nvSpPr>
        <p:spPr>
          <a:xfrm rot="807721">
            <a:off x="6390995" y="2193360"/>
            <a:ext cx="1030925" cy="15702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5"/>
          <p:cNvSpPr txBox="1"/>
          <p:nvPr/>
        </p:nvSpPr>
        <p:spPr>
          <a:xfrm>
            <a:off x="311700" y="3788575"/>
            <a:ext cx="640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Always looking for contributors to expand on our backends!</a:t>
            </a:r>
            <a:endParaRPr/>
          </a:p>
        </p:txBody>
      </p:sp>
      <p:sp>
        <p:nvSpPr>
          <p:cNvPr id="330" name="Google Shape;330;p35"/>
          <p:cNvSpPr txBox="1"/>
          <p:nvPr/>
        </p:nvSpPr>
        <p:spPr>
          <a:xfrm>
            <a:off x="3695825" y="1927875"/>
            <a:ext cx="262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…and your Rust library</a:t>
            </a:r>
            <a:endParaRPr/>
          </a:p>
        </p:txBody>
      </p:sp>
      <p:pic>
        <p:nvPicPr>
          <p:cNvPr id="331" name="Google Shape;33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1913" y="2908388"/>
            <a:ext cx="2222075" cy="222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End</a:t>
            </a:r>
            <a:endParaRPr/>
          </a:p>
        </p:txBody>
      </p:sp>
      <p:sp>
        <p:nvSpPr>
          <p:cNvPr id="337" name="Google Shape;33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to: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Shane Carr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Manish Goregaokar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Robert Bastian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Elango Cheran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Organizers of UTW 2024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And YOU!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8"/>
          <p:cNvSpPr txBox="1"/>
          <p:nvPr>
            <p:ph idx="1" type="body"/>
          </p:nvPr>
        </p:nvSpPr>
        <p:spPr>
          <a:xfrm>
            <a:off x="311700" y="1152475"/>
            <a:ext cx="8520600" cy="39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What is Diplomat? (5 minutes)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History/Problem Statement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Sample problem: ICU4X, porting Rust library to many languages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Solution Statement: Diplomat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Diplomat’s design (7 minutes)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No action-at-a-distance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“What you see is what you mean”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Ready to use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Uses Rust for definition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No IDLs</a:t>
            </a:r>
            <a:r>
              <a:rPr lang="en"/>
              <a:t> 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Seamless Integration of API and code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Easily extensible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Should pepper with some visual examples (how a bridge gets converted to C, JS, etc.)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Generating Web Demos Automatically (10 minutes)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Live Demo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rPr lang="en"/>
              <a:t>How the demo (roughly) works</a:t>
            </a:r>
            <a:endParaRPr sz="1800"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Diplomat’s design allows us to do this naturally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Diagrams!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Current challenges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Call to action (3 minutes)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What we’re working on for the future</a:t>
            </a:r>
            <a:endParaRPr/>
          </a:p>
        </p:txBody>
      </p:sp>
      <p:sp>
        <p:nvSpPr>
          <p:cNvPr id="348" name="Google Shape;348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354" name="Google Shape;354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70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Problem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7075" y="1152475"/>
            <a:ext cx="446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Imagine a library with a large scope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70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Problem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7075" y="1152475"/>
            <a:ext cx="446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Imagine a library with a large scope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0" l="0" r="24035" t="0"/>
          <a:stretch/>
        </p:blipFill>
        <p:spPr>
          <a:xfrm>
            <a:off x="317087" y="2667200"/>
            <a:ext cx="8010525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 rotWithShape="1">
          <a:blip r:embed="rId4">
            <a:alphaModFix/>
          </a:blip>
          <a:srcRect b="0" l="0" r="25311" t="0"/>
          <a:stretch/>
        </p:blipFill>
        <p:spPr>
          <a:xfrm>
            <a:off x="317125" y="1031250"/>
            <a:ext cx="8010451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 rotWithShape="1">
          <a:blip r:embed="rId5">
            <a:alphaModFix/>
          </a:blip>
          <a:srcRect b="0" l="0" r="21365" t="0"/>
          <a:stretch/>
        </p:blipFill>
        <p:spPr>
          <a:xfrm>
            <a:off x="317100" y="1893025"/>
            <a:ext cx="8010499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7075" y="3670913"/>
            <a:ext cx="80105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7075" y="1152475"/>
            <a:ext cx="446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Imagine a library with a large scope.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It segments text! It formats times!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Associated cost: portability.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3">
            <a:alphaModFix/>
          </a:blip>
          <a:srcRect b="0" l="0" r="24035" t="0"/>
          <a:stretch/>
        </p:blipFill>
        <p:spPr>
          <a:xfrm>
            <a:off x="317087" y="2667200"/>
            <a:ext cx="8010525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 rotWithShape="1">
          <a:blip r:embed="rId4">
            <a:alphaModFix/>
          </a:blip>
          <a:srcRect b="0" l="0" r="25311" t="0"/>
          <a:stretch/>
        </p:blipFill>
        <p:spPr>
          <a:xfrm>
            <a:off x="317113" y="1017725"/>
            <a:ext cx="8010451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 rotWithShape="1">
          <a:blip r:embed="rId5">
            <a:alphaModFix/>
          </a:blip>
          <a:srcRect b="0" l="0" r="21365" t="0"/>
          <a:stretch/>
        </p:blipFill>
        <p:spPr>
          <a:xfrm>
            <a:off x="317100" y="1893025"/>
            <a:ext cx="8010499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7075" y="3657388"/>
            <a:ext cx="8010525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 rotWithShape="1">
          <a:blip r:embed="rId7">
            <a:alphaModFix/>
          </a:blip>
          <a:srcRect b="0" l="0" r="22558" t="0"/>
          <a:stretch/>
        </p:blipFill>
        <p:spPr>
          <a:xfrm>
            <a:off x="213713" y="1332875"/>
            <a:ext cx="8010526" cy="10191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>
            <p:ph type="title"/>
          </p:nvPr>
        </p:nvSpPr>
        <p:spPr>
          <a:xfrm>
            <a:off x="3170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Problem</a:t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 rotWithShape="1">
          <a:blip r:embed="rId8">
            <a:alphaModFix/>
          </a:blip>
          <a:srcRect b="0" l="0" r="22857" t="0"/>
          <a:stretch/>
        </p:blipFill>
        <p:spPr>
          <a:xfrm>
            <a:off x="317113" y="3946288"/>
            <a:ext cx="801045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 rotWithShape="1">
          <a:blip r:embed="rId9">
            <a:alphaModFix/>
          </a:blip>
          <a:srcRect b="0" l="0" r="13733" t="0"/>
          <a:stretch/>
        </p:blipFill>
        <p:spPr>
          <a:xfrm>
            <a:off x="566738" y="1152463"/>
            <a:ext cx="8010524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 rotWithShape="1">
          <a:blip r:embed="rId10">
            <a:alphaModFix/>
          </a:blip>
          <a:srcRect b="0" l="0" r="9510" t="0"/>
          <a:stretch/>
        </p:blipFill>
        <p:spPr>
          <a:xfrm rot="1017621">
            <a:off x="572150" y="1893026"/>
            <a:ext cx="8010452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 rotWithShape="1">
          <a:blip r:embed="rId11">
            <a:alphaModFix/>
          </a:blip>
          <a:srcRect b="0" l="0" r="14111" t="0"/>
          <a:stretch/>
        </p:blipFill>
        <p:spPr>
          <a:xfrm rot="-771262">
            <a:off x="196500" y="1252262"/>
            <a:ext cx="8010526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 rotWithShape="1">
          <a:blip r:embed="rId12">
            <a:alphaModFix/>
          </a:blip>
          <a:srcRect b="0" l="0" r="12395" t="0"/>
          <a:stretch/>
        </p:blipFill>
        <p:spPr>
          <a:xfrm rot="-10341415">
            <a:off x="1230425" y="55350"/>
            <a:ext cx="8010451" cy="105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 rotWithShape="1">
          <a:blip r:embed="rId13">
            <a:alphaModFix/>
          </a:blip>
          <a:srcRect b="0" l="0" r="6950" t="0"/>
          <a:stretch/>
        </p:blipFill>
        <p:spPr>
          <a:xfrm rot="5400000">
            <a:off x="-3491987" y="2425250"/>
            <a:ext cx="8010525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 rotWithShape="1">
          <a:blip r:embed="rId14">
            <a:alphaModFix/>
          </a:blip>
          <a:srcRect b="0" l="0" r="7783" t="0"/>
          <a:stretch/>
        </p:blipFill>
        <p:spPr>
          <a:xfrm rot="-5400000">
            <a:off x="4629200" y="1838800"/>
            <a:ext cx="8010449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7"/>
          <p:cNvPicPr preferRelativeResize="0"/>
          <p:nvPr/>
        </p:nvPicPr>
        <p:blipFill rotWithShape="1">
          <a:blip r:embed="rId15">
            <a:alphaModFix/>
          </a:blip>
          <a:srcRect b="0" l="0" r="14258" t="0"/>
          <a:stretch/>
        </p:blipFill>
        <p:spPr>
          <a:xfrm>
            <a:off x="566775" y="4095675"/>
            <a:ext cx="8010449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16">
            <a:alphaModFix/>
          </a:blip>
          <a:srcRect b="0" l="0" r="5988" t="0"/>
          <a:stretch/>
        </p:blipFill>
        <p:spPr>
          <a:xfrm>
            <a:off x="517600" y="-12"/>
            <a:ext cx="8010450" cy="106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7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4572000" y="538638"/>
            <a:ext cx="4066200" cy="203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3170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ICU4X</a:t>
            </a:r>
            <a:endParaRPr/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317075" y="1152475"/>
            <a:ext cx="446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Library of smaller libraries, all in Rust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Scale creates portability problem</a:t>
            </a:r>
            <a:endParaRPr/>
          </a:p>
        </p:txBody>
      </p:sp>
      <p:pic>
        <p:nvPicPr>
          <p:cNvPr id="107" name="Google Shape;10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38638"/>
            <a:ext cx="4066200" cy="203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Portability</a:t>
            </a:r>
            <a:endParaRPr/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 (or Rust) provides a simple option: FFI bindings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Another cost: ABI binding generation</a:t>
            </a:r>
            <a:endParaRPr/>
          </a:p>
        </p:txBody>
      </p:sp>
      <p:sp>
        <p:nvSpPr>
          <p:cNvPr id="114" name="Google Shape;114;p19"/>
          <p:cNvSpPr txBox="1"/>
          <p:nvPr/>
        </p:nvSpPr>
        <p:spPr>
          <a:xfrm>
            <a:off x="311700" y="2932775"/>
            <a:ext cx="4075800" cy="181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#[no_mangle]</a:t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extern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 </a:t>
            </a:r>
            <a:r>
              <a:rPr lang="en" sz="16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"C"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foo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6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println!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6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"Hello world!"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4756500" y="2932775"/>
            <a:ext cx="4075800" cy="181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#include</a:t>
            </a:r>
            <a:r>
              <a:rPr lang="en" sz="16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"&lt;lib/external_def.h&gt;"</a:t>
            </a:r>
            <a:endParaRPr sz="1650">
              <a:solidFill>
                <a:srgbClr val="CE917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6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foo</a:t>
            </a: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();</a:t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50"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with </a:t>
            </a:r>
            <a:r>
              <a:rPr lang="en"/>
              <a:t>ABI</a:t>
            </a:r>
            <a:r>
              <a:rPr lang="en"/>
              <a:t>s: Bindings</a:t>
            </a:r>
            <a:endParaRPr/>
          </a:p>
        </p:txBody>
      </p:sp>
      <p:sp>
        <p:nvSpPr>
          <p:cNvPr id="121" name="Google Shape;121;p20"/>
          <p:cNvSpPr txBox="1"/>
          <p:nvPr/>
        </p:nvSpPr>
        <p:spPr>
          <a:xfrm>
            <a:off x="242250" y="1078763"/>
            <a:ext cx="5094000" cy="127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#[no_mangle]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extern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"C"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i8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i8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-&gt;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i8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endParaRPr>
              <a:solidFill>
                <a:srgbClr val="9CDCFE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2" name="Google Shape;122;p20"/>
          <p:cNvSpPr txBox="1"/>
          <p:nvPr/>
        </p:nvSpPr>
        <p:spPr>
          <a:xfrm>
            <a:off x="242250" y="2380450"/>
            <a:ext cx="3000000" cy="25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#include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&lt;stdint.h&gt;</a:t>
            </a:r>
            <a:endParaRPr sz="1050">
              <a:solidFill>
                <a:srgbClr val="CE917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#include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&lt;stdio.h&gt;</a:t>
            </a:r>
            <a:endParaRPr sz="1050">
              <a:solidFill>
                <a:srgbClr val="CE917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extern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"C"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int8_t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int8_t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int8_t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%i</a:t>
            </a:r>
            <a:r>
              <a:rPr lang="en" sz="1050">
                <a:solidFill>
                  <a:srgbClr val="D7BA7D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5585075" y="144725"/>
            <a:ext cx="3368100" cy="2356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require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'node:fs'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wasmRead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readFileSync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"./target/wasm32-unknown-unknown/debug/testlib.wasm"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WebAssembly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instantiate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wasmRead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then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(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log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wasmModule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instance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4FC1FF"/>
                </a:solidFill>
                <a:latin typeface="Consolas"/>
                <a:ea typeface="Consolas"/>
                <a:cs typeface="Consolas"/>
                <a:sym typeface="Consolas"/>
              </a:rPr>
              <a:t>exports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10000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4" name="Google Shape;124;p20"/>
          <p:cNvSpPr txBox="1"/>
          <p:nvPr/>
        </p:nvSpPr>
        <p:spPr>
          <a:xfrm>
            <a:off x="3242250" y="2417225"/>
            <a:ext cx="2540400" cy="25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package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dev.diplomattest.somelib;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com.sun.jna.Callback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com.sun.jna.Library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com.sun.jna.Native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com.sun.jna.Structure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internal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interface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TestLib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Library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(a 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Byte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b: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Byte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 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Byte</a:t>
            </a:r>
            <a:endParaRPr sz="1050">
              <a:solidFill>
                <a:srgbClr val="4EC9B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TestLibrary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companion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object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internal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libClass 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TestLib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.java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internal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val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lib: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TestLib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= Native.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load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"testlib"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libClass)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(a 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Byte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b: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Byte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 :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Byte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 sz="10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lib.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(a, b)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fun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println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(TestLibrary.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569CD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5" name="Google Shape;125;p20"/>
          <p:cNvSpPr txBox="1"/>
          <p:nvPr/>
        </p:nvSpPr>
        <p:spPr>
          <a:xfrm>
            <a:off x="5782425" y="2500925"/>
            <a:ext cx="3096000" cy="25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@meta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RecordUse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@ffi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Native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&lt;ffi.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Int8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(ffi.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Int8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ffi.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Int8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)&gt;(isLeaf: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symbol: </a:t>
            </a:r>
            <a:r>
              <a:rPr lang="en" sz="105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'addition'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external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_icu4x_FixedDecimal_new_mv1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a,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b);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final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TestLib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implements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ffi.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Finalizable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a, 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b)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(a, b);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print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TestLib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addition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26" name="Google Shape;12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6725" y="2054475"/>
            <a:ext cx="446449" cy="446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95800" y="4390298"/>
            <a:ext cx="446450" cy="50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36250" y="4483575"/>
            <a:ext cx="446450" cy="44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31975" y="4567275"/>
            <a:ext cx="446450" cy="44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with </a:t>
            </a:r>
            <a:r>
              <a:rPr lang="en"/>
              <a:t>ABI</a:t>
            </a:r>
            <a:r>
              <a:rPr lang="en"/>
              <a:t>s: </a:t>
            </a:r>
            <a:r>
              <a:rPr lang="en"/>
              <a:t>ABI Quirks</a:t>
            </a:r>
            <a:endParaRPr/>
          </a:p>
        </p:txBody>
      </p:sp>
      <p:sp>
        <p:nvSpPr>
          <p:cNvPr id="135" name="Google Shape;135;p21"/>
          <p:cNvSpPr txBox="1"/>
          <p:nvPr/>
        </p:nvSpPr>
        <p:spPr>
          <a:xfrm>
            <a:off x="105225" y="1542850"/>
            <a:ext cx="5262000" cy="3324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#[repr(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)]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i32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i32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: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i32</a:t>
            </a:r>
            <a:endParaRPr>
              <a:solidFill>
                <a:srgbClr val="4EC9B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#[no_mangle]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pub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extern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"C"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fn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get_struct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() -&gt;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42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102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}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CCCCCC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6" name="Google Shape;136;p21"/>
          <p:cNvSpPr txBox="1"/>
          <p:nvPr/>
        </p:nvSpPr>
        <p:spPr>
          <a:xfrm>
            <a:off x="5550000" y="2127700"/>
            <a:ext cx="3442800" cy="215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int32_t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int32_t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j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int32_t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9CDCFE"/>
                </a:solidFill>
                <a:latin typeface="Consolas"/>
                <a:ea typeface="Consolas"/>
                <a:cs typeface="Consolas"/>
                <a:sym typeface="Consolas"/>
              </a:rPr>
              <a:t>k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D4D4D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EC9B0"/>
                </a:solidFill>
                <a:latin typeface="Consolas"/>
                <a:ea typeface="Consolas"/>
                <a:cs typeface="Consolas"/>
                <a:sym typeface="Consolas"/>
              </a:rPr>
              <a:t>ReturnStruct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DCDCAA"/>
                </a:solidFill>
                <a:latin typeface="Consolas"/>
                <a:ea typeface="Consolas"/>
                <a:cs typeface="Consolas"/>
                <a:sym typeface="Consolas"/>
              </a:rPr>
              <a:t>get_struct</a:t>
            </a:r>
            <a:r>
              <a:rPr lang="en">
                <a:solidFill>
                  <a:srgbClr val="D4D4D4"/>
                </a:solidFill>
                <a:latin typeface="Consolas"/>
                <a:ea typeface="Consolas"/>
                <a:cs typeface="Consolas"/>
                <a:sym typeface="Consolas"/>
              </a:rPr>
              <a:t>();</a:t>
            </a:r>
            <a:endParaRPr>
              <a:solidFill>
                <a:srgbClr val="569CD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ust Docs">
  <a:themeElements>
    <a:clrScheme name="Simple Light">
      <a:dk1>
        <a:srgbClr val="BCBDD0"/>
      </a:dk1>
      <a:lt1>
        <a:srgbClr val="161923"/>
      </a:lt1>
      <a:dk2>
        <a:srgbClr val="BCBDD0"/>
      </a:dk2>
      <a:lt2>
        <a:srgbClr val="282D3F"/>
      </a:lt2>
      <a:accent1>
        <a:srgbClr val="0097A7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2B79A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