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8" r:id="rId3"/>
    <p:sldId id="294" r:id="rId4"/>
    <p:sldId id="260" r:id="rId5"/>
    <p:sldId id="292" r:id="rId6"/>
    <p:sldId id="291" r:id="rId7"/>
    <p:sldId id="273" r:id="rId8"/>
    <p:sldId id="293" r:id="rId9"/>
    <p:sldId id="302" r:id="rId10"/>
    <p:sldId id="303" r:id="rId11"/>
    <p:sldId id="274" r:id="rId12"/>
    <p:sldId id="270" r:id="rId13"/>
    <p:sldId id="275" r:id="rId14"/>
    <p:sldId id="295" r:id="rId15"/>
    <p:sldId id="280" r:id="rId16"/>
    <p:sldId id="281" r:id="rId17"/>
    <p:sldId id="297" r:id="rId18"/>
    <p:sldId id="304" r:id="rId19"/>
    <p:sldId id="296" r:id="rId20"/>
    <p:sldId id="30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2" autoAdjust="0"/>
    <p:restoredTop sz="86377" autoAdjust="0"/>
  </p:normalViewPr>
  <p:slideViewPr>
    <p:cSldViewPr snapToGrid="0">
      <p:cViewPr varScale="1">
        <p:scale>
          <a:sx n="50" d="100"/>
          <a:sy n="50" d="100"/>
        </p:scale>
        <p:origin x="11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B9B7B-8488-42C4-845E-DED11F3238F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F104B-C18C-4A26-ADB1-90274E79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4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ode.org/L2/L2017/17007-n4781-mongolian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ode.org/charts/PDF/U1800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nicode.org/charts/PDF/U11660.pdf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ode.org/charts/PDF/U1800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nicode.org/charts/PDF/U11660.pdf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104B-C18C-4A26-ADB1-90274E79CF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6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Buryat letter: 1878 MONGOLIAN LETTER CHA WITH TWO DOTS, see </a:t>
            </a:r>
            <a:r>
              <a:rPr lang="en-US" dirty="0">
                <a:hlinkClick r:id="rId3"/>
              </a:rPr>
              <a:t>https://www.unicode.org/L2/L2017/17007-n4781-mongolian.pdf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104B-C18C-4A26-ADB1-90274E79CF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9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UTC meets 4x a year and includes representatives from companies, universities, countries, and other groups. Lisa Moore is Chair.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104B-C18C-4A26-ADB1-90274E79CF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70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Meets 1x per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Reviews documents and decides if to put proposed characters on a ballot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Ballots are voted on by National Bodies (Mongolia: MASM, China: SAC, US: ANSI)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Several rounds of ballots before approval and publication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104B-C18C-4A26-ADB1-90274E79CF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49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Unicode Standard is published yearly, with release dates in March.</a:t>
            </a:r>
          </a:p>
          <a:p>
            <a:r>
              <a:rPr lang="en-US" dirty="0"/>
              <a:t>The ISO/IEC 10646 publishes less often.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104B-C18C-4A26-ADB1-90274E79CF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38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104B-C18C-4A26-ADB1-90274E79CF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59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104B-C18C-4A26-ADB1-90274E79CF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38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104B-C18C-4A26-ADB1-90274E79CF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6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B4D5-6BE9-418A-A764-7AE36B0909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3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B4D5-6BE9-418A-A764-7AE36B0909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2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Mongolian code chart is at: </a:t>
            </a:r>
            <a:r>
              <a:rPr lang="en-US" dirty="0">
                <a:hlinkClick r:id="rId3"/>
              </a:rPr>
              <a:t>https://www.unicode.org/charts/PDF/U1800.pdf</a:t>
            </a:r>
            <a:endParaRPr lang="en-US" dirty="0"/>
          </a:p>
          <a:p>
            <a:r>
              <a:rPr lang="en-US" dirty="0"/>
              <a:t>The Mongolian Supplement chart, which includes additional characters, is found at: </a:t>
            </a:r>
            <a:r>
              <a:rPr lang="en-US" dirty="0">
                <a:hlinkClick r:id="rId4"/>
              </a:rPr>
              <a:t>https://www.unicode.org/charts/PDF/U11660.pdf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104B-C18C-4A26-ADB1-90274E79CF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1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Mongolian code chart is at: </a:t>
            </a:r>
            <a:r>
              <a:rPr lang="en-US" dirty="0">
                <a:hlinkClick r:id="rId3"/>
              </a:rPr>
              <a:t>https://www.unicode.org/charts/PDF/U1800.pdf</a:t>
            </a:r>
            <a:endParaRPr lang="en-US" dirty="0"/>
          </a:p>
          <a:p>
            <a:r>
              <a:rPr lang="en-US" dirty="0"/>
              <a:t>The Mongolian Supplement chart, which includes additional characters, is found at: </a:t>
            </a:r>
            <a:r>
              <a:rPr lang="en-US" dirty="0">
                <a:hlinkClick r:id="rId4"/>
              </a:rPr>
              <a:t>https://www.unicode.org/charts/PDF/U11660.pdf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104B-C18C-4A26-ADB1-90274E79CF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75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104B-C18C-4A26-ADB1-90274E79CF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6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104B-C18C-4A26-ADB1-90274E79CF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10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104B-C18C-4A26-ADB1-90274E79CF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88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104B-C18C-4A26-ADB1-90274E79CF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2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FF9C-B756-4318-9017-3B2DB53FDF96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8DCF-A0D9-4B00-AC7B-591EA74264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9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FF9C-B756-4318-9017-3B2DB53FDF96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8DCF-A0D9-4B00-AC7B-591EA742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FF9C-B756-4318-9017-3B2DB53FDF96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8DCF-A0D9-4B00-AC7B-591EA742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4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FF9C-B756-4318-9017-3B2DB53FDF96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8DCF-A0D9-4B00-AC7B-591EA742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FF9C-B756-4318-9017-3B2DB53FDF96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8DCF-A0D9-4B00-AC7B-591EA74264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3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FF9C-B756-4318-9017-3B2DB53FDF96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8DCF-A0D9-4B00-AC7B-591EA742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0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FF9C-B756-4318-9017-3B2DB53FDF96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8DCF-A0D9-4B00-AC7B-591EA742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9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FF9C-B756-4318-9017-3B2DB53FDF96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8DCF-A0D9-4B00-AC7B-591EA742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2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FF9C-B756-4318-9017-3B2DB53FDF96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8DCF-A0D9-4B00-AC7B-591EA742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0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09FF9C-B756-4318-9017-3B2DB53FDF96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FA8DCF-A0D9-4B00-AC7B-591EA742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FF9C-B756-4318-9017-3B2DB53FDF96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8DCF-A0D9-4B00-AC7B-591EA742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4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09FF9C-B756-4318-9017-3B2DB53FDF96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FA8DCF-A0D9-4B00-AC7B-591EA74264F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unicode.org/notes/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icode.org/L2/L2017/17007-n4781-mongolian.pdf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code.org/charts/PDF/U1800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icode.org/charts/PDF/U1800.pdf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A338E-7212-4046-A710-4811942A1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928" y="965200"/>
            <a:ext cx="5999002" cy="4927600"/>
          </a:xfrm>
        </p:spPr>
        <p:txBody>
          <a:bodyPr anchor="ctr">
            <a:normAutofit/>
          </a:bodyPr>
          <a:lstStyle/>
          <a:p>
            <a:r>
              <a:rPr lang="en-US" sz="7400">
                <a:solidFill>
                  <a:schemeClr val="tx2"/>
                </a:solidFill>
              </a:rPr>
              <a:t>The Unicode Standard and the Unicode Approval Process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27BF6-23E7-4782-8BFE-57ECB40ED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356" y="1159565"/>
            <a:ext cx="2938022" cy="443905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Deborah </a:t>
            </a:r>
            <a:r>
              <a:rPr lang="en-US" dirty="0" err="1">
                <a:solidFill>
                  <a:srgbClr val="FFFFFF"/>
                </a:solidFill>
              </a:rPr>
              <a:t>anderson</a:t>
            </a:r>
            <a:r>
              <a:rPr lang="en-US" dirty="0">
                <a:solidFill>
                  <a:srgbClr val="FFFFFF"/>
                </a:solidFill>
              </a:rPr>
              <a:t>,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Script encoding initiative,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UC Berkeley</a:t>
            </a:r>
          </a:p>
          <a:p>
            <a:r>
              <a:rPr lang="en-US" dirty="0">
                <a:solidFill>
                  <a:srgbClr val="FFFFFF"/>
                </a:solidFill>
              </a:rPr>
              <a:t>Ulaanbaatar, Mongolia                                 April 3-5, 2019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AA0BC-DB3A-49C2-A829-262642478623}"/>
              </a:ext>
            </a:extLst>
          </p:cNvPr>
          <p:cNvSpPr txBox="1"/>
          <p:nvPr/>
        </p:nvSpPr>
        <p:spPr>
          <a:xfrm flipH="1">
            <a:off x="10296617" y="472440"/>
            <a:ext cx="1444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MWG/3-N6</a:t>
            </a:r>
          </a:p>
        </p:txBody>
      </p:sp>
    </p:spTree>
    <p:extLst>
      <p:ext uri="{BB962C8B-B14F-4D97-AF65-F5344CB8AC3E}">
        <p14:creationId xmlns:p14="http://schemas.microsoft.com/office/powerpoint/2010/main" val="1632453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 Basics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B1338-BF8A-45E1-B810-309228801D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Names list</a:t>
            </a:r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1AFB6E5-21A9-4F27-857D-8C86DE2A27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en-US" sz="2400" dirty="0"/>
              <a:t>Separate from Unicode publication</a:t>
            </a:r>
            <a:br>
              <a:rPr lang="en-US" sz="2400" dirty="0"/>
            </a:br>
            <a:r>
              <a:rPr lang="en-US" sz="2400" dirty="0"/>
              <a:t>  and its publishing cycle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Easy to edit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Contents could become a Unicode </a:t>
            </a:r>
            <a:br>
              <a:rPr lang="en-US" sz="2400" dirty="0"/>
            </a:br>
            <a:r>
              <a:rPr lang="en-US" sz="2400" dirty="0"/>
              <a:t>  Technical Standard, after community</a:t>
            </a:r>
            <a:br>
              <a:rPr lang="en-US" sz="2400" dirty="0"/>
            </a:br>
            <a:r>
              <a:rPr lang="en-US" sz="2400" dirty="0"/>
              <a:t>   agreement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74FDF-E1FF-4148-8BA9-9B9320FB0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46" y="2618251"/>
            <a:ext cx="4028028" cy="22955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96BF0-4901-4008-8D45-559511DBC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00749"/>
            <a:ext cx="5089373" cy="7970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4D98F4-43D6-4D69-BD25-8C80CDEC170C}"/>
              </a:ext>
            </a:extLst>
          </p:cNvPr>
          <p:cNvSpPr txBox="1"/>
          <p:nvPr/>
        </p:nvSpPr>
        <p:spPr>
          <a:xfrm>
            <a:off x="385746" y="5923225"/>
            <a:ext cx="306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https://unicode.org/notes/</a:t>
            </a: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0381737-E6C5-476A-A960-9BB5120DFFFC}"/>
              </a:ext>
            </a:extLst>
          </p:cNvPr>
          <p:cNvSpPr/>
          <p:nvPr/>
        </p:nvSpPr>
        <p:spPr>
          <a:xfrm>
            <a:off x="3975652" y="3470281"/>
            <a:ext cx="2120348" cy="618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135E36-F30A-49DF-B9A9-903B9CFCFD6B}"/>
              </a:ext>
            </a:extLst>
          </p:cNvPr>
          <p:cNvSpPr/>
          <p:nvPr/>
        </p:nvSpPr>
        <p:spPr>
          <a:xfrm>
            <a:off x="914398" y="3171152"/>
            <a:ext cx="3136854" cy="1722297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D1C00390-A44D-48D9-AD68-2854599D77E8}"/>
              </a:ext>
            </a:extLst>
          </p:cNvPr>
          <p:cNvSpPr/>
          <p:nvPr/>
        </p:nvSpPr>
        <p:spPr>
          <a:xfrm>
            <a:off x="1294526" y="2930539"/>
            <a:ext cx="2483880" cy="20916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4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Unicode Standard </a:t>
            </a:r>
            <a:r>
              <a:rPr lang="en-US" sz="2800" i="1" dirty="0"/>
              <a:t>also</a:t>
            </a:r>
            <a:r>
              <a:rPr lang="en-US" sz="2800" dirty="0"/>
              <a:t> includes information on characters’ behavioral properties (such as line breaking, text segmentation, etc.)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616DC6-DEDB-4202-8907-935BC0BCD489}"/>
              </a:ext>
            </a:extLst>
          </p:cNvPr>
          <p:cNvSpPr/>
          <p:nvPr/>
        </p:nvSpPr>
        <p:spPr>
          <a:xfrm>
            <a:off x="1949772" y="5977468"/>
            <a:ext cx="391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https://www.unicode.org/reports/tr14/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1EA782-C164-47F2-9A02-14399EE60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360" y="2901864"/>
            <a:ext cx="6746240" cy="290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7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Approval and Support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8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Character Approval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3200" dirty="0"/>
              <a:t>Preparation of proposal</a:t>
            </a:r>
          </a:p>
          <a:p>
            <a:pPr marL="384048" lvl="2" indent="0">
              <a:buNone/>
            </a:pPr>
            <a:r>
              <a:rPr lang="en-US" sz="2800" dirty="0"/>
              <a:t>	</a:t>
            </a:r>
            <a:r>
              <a:rPr lang="en-US" sz="2800" i="1" dirty="0"/>
              <a:t>Example from a 2017 proposal to add one character:</a:t>
            </a:r>
            <a:endParaRPr lang="en-US" sz="2800" dirty="0"/>
          </a:p>
          <a:p>
            <a:pPr marL="384048" lvl="2" indent="0">
              <a:buNone/>
            </a:pPr>
            <a:r>
              <a:rPr lang="en-US" sz="2800" dirty="0"/>
              <a:t>                    MONGOLIAN LETER CHA WITH TWO 	DOTS</a:t>
            </a:r>
          </a:p>
          <a:p>
            <a:pPr marL="566928" lvl="3" indent="0">
              <a:buNone/>
            </a:pPr>
            <a:r>
              <a:rPr lang="en-US" sz="2800" dirty="0"/>
              <a:t>    Note that proposals should include evidence:</a:t>
            </a:r>
          </a:p>
          <a:p>
            <a:pPr marL="201168" lvl="1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BEEEB-1B93-4F15-9F0D-A1EF862A0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644" y="2726237"/>
            <a:ext cx="669819" cy="657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84509F-E950-4A34-B722-A4ABE1408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463" y="3857414"/>
            <a:ext cx="6306586" cy="2262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76CB59-B204-4F4A-9710-351981B0DAA1}"/>
              </a:ext>
            </a:extLst>
          </p:cNvPr>
          <p:cNvSpPr txBox="1"/>
          <p:nvPr/>
        </p:nvSpPr>
        <p:spPr>
          <a:xfrm>
            <a:off x="2232043" y="6454803"/>
            <a:ext cx="680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https://www.unicode.org/L2/L2017/17007-n4781-mongolian.pdf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0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Character Approval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Preparation of proposal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01168" lvl="1" indent="0">
              <a:buNone/>
            </a:pPr>
            <a:r>
              <a:rPr lang="en-US" sz="3200" dirty="0"/>
              <a:t>Review by Unicode Script Ad Hoc</a:t>
            </a:r>
          </a:p>
          <a:p>
            <a:pPr marL="201168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64BDC7A-2552-4654-9128-794F7B29F05F}"/>
              </a:ext>
            </a:extLst>
          </p:cNvPr>
          <p:cNvSpPr/>
          <p:nvPr/>
        </p:nvSpPr>
        <p:spPr>
          <a:xfrm>
            <a:off x="2223135" y="2526030"/>
            <a:ext cx="708660" cy="1137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480E0-8D44-4009-AA04-BD15B6A4CB87}"/>
              </a:ext>
            </a:extLst>
          </p:cNvPr>
          <p:cNvSpPr/>
          <p:nvPr/>
        </p:nvSpPr>
        <p:spPr>
          <a:xfrm>
            <a:off x="3738880" y="4441767"/>
            <a:ext cx="6671733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 Reviews proposals and makes     </a:t>
            </a:r>
            <a:br>
              <a:rPr lang="en-US" sz="3200" dirty="0"/>
            </a:br>
            <a:r>
              <a:rPr lang="en-US" sz="3200" dirty="0"/>
              <a:t>    recommendations to </a:t>
            </a:r>
            <a:br>
              <a:rPr lang="en-US" sz="3200" dirty="0"/>
            </a:br>
            <a:r>
              <a:rPr lang="en-US" sz="3200" dirty="0"/>
              <a:t>    standards committees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135A2-6BB6-45D0-9752-44CCC6261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53" y="4441767"/>
            <a:ext cx="2246834" cy="18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3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Character Approval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Preparation of proposal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01168" lvl="1" indent="0">
              <a:buNone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Review by Unicode Script Ad Hoc</a:t>
            </a:r>
          </a:p>
          <a:p>
            <a:pPr marL="201168" lvl="1" indent="0">
              <a:buNone/>
            </a:pPr>
            <a:endParaRPr lang="en-US" sz="3200" dirty="0"/>
          </a:p>
          <a:p>
            <a:pPr marL="201168" lvl="1" indent="0">
              <a:buNone/>
            </a:pPr>
            <a:endParaRPr lang="en-US" sz="3200" dirty="0"/>
          </a:p>
          <a:p>
            <a:pPr marL="201168" lvl="1" indent="0">
              <a:buNone/>
            </a:pPr>
            <a:r>
              <a:rPr lang="en-US" sz="3200" dirty="0"/>
              <a:t>Unicode Technical Committee</a:t>
            </a:r>
          </a:p>
          <a:p>
            <a:pPr marL="201168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64BDC7A-2552-4654-9128-794F7B29F05F}"/>
              </a:ext>
            </a:extLst>
          </p:cNvPr>
          <p:cNvSpPr/>
          <p:nvPr/>
        </p:nvSpPr>
        <p:spPr>
          <a:xfrm>
            <a:off x="2931795" y="3865280"/>
            <a:ext cx="840106" cy="874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FBC265F-3339-4B92-8C3E-6294C359DB62}"/>
              </a:ext>
            </a:extLst>
          </p:cNvPr>
          <p:cNvSpPr/>
          <p:nvPr/>
        </p:nvSpPr>
        <p:spPr>
          <a:xfrm>
            <a:off x="2931795" y="2320290"/>
            <a:ext cx="840106" cy="874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72924-8085-4ED7-93AF-FE684E3C8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256" y="4536016"/>
            <a:ext cx="3142446" cy="17078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16431-9842-4EDF-9A4A-83EF2085D96E}"/>
              </a:ext>
            </a:extLst>
          </p:cNvPr>
          <p:cNvSpPr/>
          <p:nvPr/>
        </p:nvSpPr>
        <p:spPr>
          <a:xfrm>
            <a:off x="1097280" y="533048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Reviews proposals and makes </a:t>
            </a:r>
            <a:br>
              <a:rPr lang="en-US" sz="3200" dirty="0"/>
            </a:br>
            <a:r>
              <a:rPr lang="en-US" sz="3200" dirty="0"/>
              <a:t>   decisions on proposals</a:t>
            </a:r>
          </a:p>
        </p:txBody>
      </p:sp>
    </p:spTree>
    <p:extLst>
      <p:ext uri="{BB962C8B-B14F-4D97-AF65-F5344CB8AC3E}">
        <p14:creationId xmlns:p14="http://schemas.microsoft.com/office/powerpoint/2010/main" val="3832644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Character Approval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14" y="1845734"/>
            <a:ext cx="10058400" cy="402336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Preparation of proposal</a:t>
            </a:r>
          </a:p>
          <a:p>
            <a:pPr marL="201168" lvl="1" indent="0">
              <a:buNone/>
            </a:pPr>
            <a:endParaRPr lang="en-US" sz="3200" dirty="0"/>
          </a:p>
          <a:p>
            <a:pPr marL="201168" lvl="1" indent="0">
              <a:buNone/>
            </a:pPr>
            <a:br>
              <a:rPr lang="en-US" sz="3200" dirty="0"/>
            </a:b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Review by Script Ad Hoc</a:t>
            </a:r>
          </a:p>
          <a:p>
            <a:pPr marL="201168" lvl="1" indent="0">
              <a:buNone/>
            </a:pPr>
            <a:endParaRPr lang="en-US" sz="3200" dirty="0"/>
          </a:p>
          <a:p>
            <a:pPr marL="201168" lvl="1" indent="0">
              <a:buNone/>
            </a:pPr>
            <a:endParaRPr lang="en-US" sz="3200" dirty="0"/>
          </a:p>
          <a:p>
            <a:pPr marL="201168" lvl="1" indent="0">
              <a:buNone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Unicode Technical Committee           </a:t>
            </a:r>
            <a:r>
              <a:rPr lang="en-US" sz="3200" dirty="0"/>
              <a:t>ISO SC2/WG2</a:t>
            </a:r>
          </a:p>
          <a:p>
            <a:pPr marL="201168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64BDC7A-2552-4654-9128-794F7B29F05F}"/>
              </a:ext>
            </a:extLst>
          </p:cNvPr>
          <p:cNvSpPr/>
          <p:nvPr/>
        </p:nvSpPr>
        <p:spPr>
          <a:xfrm>
            <a:off x="2931795" y="3963633"/>
            <a:ext cx="840106" cy="874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FBC265F-3339-4B92-8C3E-6294C359DB62}"/>
              </a:ext>
            </a:extLst>
          </p:cNvPr>
          <p:cNvSpPr/>
          <p:nvPr/>
        </p:nvSpPr>
        <p:spPr>
          <a:xfrm>
            <a:off x="2931795" y="2320290"/>
            <a:ext cx="840106" cy="874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DBD9135-5A3E-4DC0-9E34-CDD2C434772B}"/>
              </a:ext>
            </a:extLst>
          </p:cNvPr>
          <p:cNvSpPr/>
          <p:nvPr/>
        </p:nvSpPr>
        <p:spPr>
          <a:xfrm rot="16200000">
            <a:off x="5847929" y="4715438"/>
            <a:ext cx="840106" cy="874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167FC8-7B87-4A9C-9EAD-631A25D5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180" y="3194684"/>
            <a:ext cx="4261583" cy="15378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C32FC4-8616-4356-B526-80E09F6764E1}"/>
              </a:ext>
            </a:extLst>
          </p:cNvPr>
          <p:cNvSpPr/>
          <p:nvPr/>
        </p:nvSpPr>
        <p:spPr>
          <a:xfrm>
            <a:off x="6096000" y="5330485"/>
            <a:ext cx="65893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Reviews proposals and decides   </a:t>
            </a:r>
            <a:br>
              <a:rPr lang="en-US" sz="3200" dirty="0"/>
            </a:br>
            <a:r>
              <a:rPr lang="en-US" sz="3200" dirty="0"/>
              <a:t>   whether to put on ballot</a:t>
            </a:r>
          </a:p>
        </p:txBody>
      </p:sp>
    </p:spTree>
    <p:extLst>
      <p:ext uri="{BB962C8B-B14F-4D97-AF65-F5344CB8AC3E}">
        <p14:creationId xmlns:p14="http://schemas.microsoft.com/office/powerpoint/2010/main" val="2043414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Character Approval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14" y="1845734"/>
            <a:ext cx="10058400" cy="402336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Preparation of proposal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01168" lvl="1" indent="0">
              <a:buNone/>
            </a:pPr>
            <a:br>
              <a:rPr lang="en-US" sz="3200" dirty="0"/>
            </a:b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Review by Script Ad Hoc</a:t>
            </a:r>
          </a:p>
          <a:p>
            <a:pPr marL="201168" lvl="1" indent="0">
              <a:buNone/>
            </a:pPr>
            <a:endParaRPr lang="en-US" sz="3200" dirty="0"/>
          </a:p>
          <a:p>
            <a:pPr marL="201168" lvl="1" indent="0">
              <a:buNone/>
            </a:pPr>
            <a:endParaRPr lang="en-US" sz="3200" dirty="0"/>
          </a:p>
          <a:p>
            <a:pPr marL="201168" lvl="1" indent="0">
              <a:buNone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Unicode Technical Committee           ISO SC2/WG2</a:t>
            </a:r>
          </a:p>
          <a:p>
            <a:pPr marL="201168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64BDC7A-2552-4654-9128-794F7B29F05F}"/>
              </a:ext>
            </a:extLst>
          </p:cNvPr>
          <p:cNvSpPr/>
          <p:nvPr/>
        </p:nvSpPr>
        <p:spPr>
          <a:xfrm>
            <a:off x="2876127" y="3925782"/>
            <a:ext cx="840106" cy="874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FBC265F-3339-4B92-8C3E-6294C359DB62}"/>
              </a:ext>
            </a:extLst>
          </p:cNvPr>
          <p:cNvSpPr/>
          <p:nvPr/>
        </p:nvSpPr>
        <p:spPr>
          <a:xfrm>
            <a:off x="2931795" y="2320290"/>
            <a:ext cx="840106" cy="874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DBD9135-5A3E-4DC0-9E34-CDD2C434772B}"/>
              </a:ext>
            </a:extLst>
          </p:cNvPr>
          <p:cNvSpPr/>
          <p:nvPr/>
        </p:nvSpPr>
        <p:spPr>
          <a:xfrm rot="16200000">
            <a:off x="5847929" y="4715438"/>
            <a:ext cx="840106" cy="874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89DF90E-A16B-4516-BDB5-437538C40FA7}"/>
              </a:ext>
            </a:extLst>
          </p:cNvPr>
          <p:cNvSpPr/>
          <p:nvPr/>
        </p:nvSpPr>
        <p:spPr>
          <a:xfrm rot="10800000">
            <a:off x="8475768" y="3925781"/>
            <a:ext cx="840106" cy="874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A3D6A-1F5F-45EE-823A-B9449779263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7134754" y="2462256"/>
            <a:ext cx="3522133" cy="14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50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Support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After publication need: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2800" dirty="0"/>
              <a:t>Fonts and keyboard definition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01168" lvl="1" indent="0">
              <a:buNone/>
            </a:pPr>
            <a:r>
              <a:rPr lang="en-US" sz="2800" dirty="0"/>
              <a:t>   	</a:t>
            </a:r>
          </a:p>
          <a:p>
            <a:pPr marL="201168" lvl="1" indent="0">
              <a:buNone/>
            </a:pPr>
            <a:endParaRPr lang="en-US" sz="2800" dirty="0"/>
          </a:p>
          <a:p>
            <a:pPr marL="201168" lvl="1" indent="0">
              <a:buNone/>
            </a:pPr>
            <a:r>
              <a:rPr lang="en-US" sz="2800" dirty="0"/>
              <a:t>	</a:t>
            </a:r>
          </a:p>
          <a:p>
            <a:pPr marL="201168" lvl="1" indent="0">
              <a:buNone/>
            </a:pPr>
            <a:r>
              <a:rPr lang="en-US" sz="2800" dirty="0"/>
              <a:t>	Locale data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A6082-A431-4D42-BF73-C8870F285B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87596" y="2760750"/>
            <a:ext cx="4934267" cy="1700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75CCA4-3A7D-453B-AFB4-D4F7C1E00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179" y="3136053"/>
            <a:ext cx="2571632" cy="31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67" y="286603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Character Approval and Support Process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14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  Many steps are involved in getting characters approved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  Can take several years for characters to be approved and    </a:t>
            </a:r>
            <a:br>
              <a:rPr lang="en-US" sz="3200" dirty="0"/>
            </a:br>
            <a:r>
              <a:rPr lang="en-US" sz="3200" dirty="0"/>
              <a:t>   implemented on devices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201168" lvl="1" indent="0">
              <a:buNone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  Working together helps the process go smoothly</a:t>
            </a:r>
          </a:p>
          <a:p>
            <a:pPr marL="201168" lvl="1" indent="0">
              <a:buNone/>
            </a:pPr>
            <a:endParaRPr lang="en-US" sz="3200" dirty="0"/>
          </a:p>
          <a:p>
            <a:pPr marL="201168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56992-629F-4E4A-BE2B-E8D27479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214" y="2759825"/>
            <a:ext cx="1434487" cy="16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5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3717-9F76-4EEA-B032-867CB48E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203" y="58551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 on the Unicode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C258-FCBB-468E-B6C9-FC7250B5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573" y="173252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Makes it possible so</a:t>
            </a:r>
          </a:p>
          <a:p>
            <a:pPr lvl="1"/>
            <a:r>
              <a:rPr lang="en-US" sz="2200" dirty="0"/>
              <a:t>text and documents are interchangeable </a:t>
            </a:r>
            <a:endParaRPr lang="en-US" sz="2000" dirty="0"/>
          </a:p>
          <a:p>
            <a:pPr lvl="1"/>
            <a:r>
              <a:rPr lang="en-US" sz="2200" dirty="0"/>
              <a:t>platforms supporting Mongolian are interoperable</a:t>
            </a:r>
          </a:p>
          <a:p>
            <a:pPr marL="201168" lvl="1" indent="0">
              <a:buNone/>
            </a:pPr>
            <a:br>
              <a:rPr lang="en-US" sz="2200" dirty="0"/>
            </a:br>
            <a:r>
              <a:rPr lang="en-US" sz="2400" dirty="0"/>
              <a:t>You want what you type to be received correctly:	</a:t>
            </a: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B59F30FF-95AC-4136-8D1E-EAB8A06AA966}"/>
              </a:ext>
            </a:extLst>
          </p:cNvPr>
          <p:cNvSpPr/>
          <p:nvPr/>
        </p:nvSpPr>
        <p:spPr>
          <a:xfrm>
            <a:off x="3510050" y="3596194"/>
            <a:ext cx="4773737" cy="343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3CBC19-2D6B-4DD2-838B-EB64990B0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1" y="3576320"/>
            <a:ext cx="3662428" cy="2435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9032E-FE73-4D16-A894-21D79D0DE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13" y="3910700"/>
            <a:ext cx="510741" cy="642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574206-69F0-438B-9531-835974375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864" y="4041242"/>
            <a:ext cx="1729640" cy="2168992"/>
          </a:xfrm>
          <a:prstGeom prst="rect">
            <a:avLst/>
          </a:prstGeom>
        </p:spPr>
      </p:pic>
      <p:sp>
        <p:nvSpPr>
          <p:cNvPr id="8" name="Right Arrow 14">
            <a:extLst>
              <a:ext uri="{FF2B5EF4-FFF2-40B4-BE49-F238E27FC236}">
                <a16:creationId xmlns:a16="http://schemas.microsoft.com/office/drawing/2014/main" id="{04931E06-79CB-4291-AC6A-4D9F15A8889C}"/>
              </a:ext>
            </a:extLst>
          </p:cNvPr>
          <p:cNvSpPr/>
          <p:nvPr/>
        </p:nvSpPr>
        <p:spPr>
          <a:xfrm rot="1678804">
            <a:off x="3399772" y="4311037"/>
            <a:ext cx="1421538" cy="484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93C742-813F-4F99-87EB-3864CD668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828" y="2904573"/>
            <a:ext cx="2155135" cy="27549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443B66-A9B4-4471-B387-4C2B22F6E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37720">
            <a:off x="5349760" y="4260543"/>
            <a:ext cx="366934" cy="634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D807CC-A525-4B5B-B3E6-FBD692357C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8559" y="3331974"/>
            <a:ext cx="396841" cy="5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71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67" y="286603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Character Approval and Support Process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14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Many steps involved in getting characters approved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Can take several years for characters to be approved and    </a:t>
            </a:r>
            <a:br>
              <a:rPr lang="en-US" sz="3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implemented on devices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Working together helps the process go smoothly</a:t>
            </a:r>
          </a:p>
          <a:p>
            <a:pPr marL="201168" lvl="1" indent="0">
              <a:buNone/>
            </a:pPr>
            <a:endParaRPr lang="en-US" sz="3200" dirty="0"/>
          </a:p>
          <a:p>
            <a:pPr marL="201168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38D6F3-6712-4189-A025-42B033227E8F}"/>
              </a:ext>
            </a:extLst>
          </p:cNvPr>
          <p:cNvSpPr/>
          <p:nvPr/>
        </p:nvSpPr>
        <p:spPr>
          <a:xfrm>
            <a:off x="4570718" y="4626186"/>
            <a:ext cx="3137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altLang="en-US" sz="3600" b="1" dirty="0">
                <a:solidFill>
                  <a:srgbClr val="212121"/>
                </a:solidFill>
                <a:latin typeface="inherit"/>
              </a:rPr>
              <a:t>Баярлалаа</a:t>
            </a:r>
            <a:r>
              <a:rPr lang="en-US" altLang="en-US" sz="3600" b="1" dirty="0">
                <a:solidFill>
                  <a:srgbClr val="212121"/>
                </a:solidFill>
                <a:latin typeface="inherit"/>
              </a:rPr>
              <a:t>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6484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3717-9F76-4EEA-B032-867CB48E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203" y="58551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 on the Unicode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C258-FCBB-468E-B6C9-FC7250B5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995" y="1639876"/>
            <a:ext cx="8915400" cy="3777622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What users don’t want…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You type:                            Users get instead: </a:t>
            </a:r>
          </a:p>
          <a:p>
            <a:pPr marL="0" indent="0">
              <a:buNone/>
            </a:pPr>
            <a:r>
              <a:rPr lang="en-US" sz="2400" dirty="0"/>
              <a:t>		</a:t>
            </a: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B59F30FF-95AC-4136-8D1E-EAB8A06AA966}"/>
              </a:ext>
            </a:extLst>
          </p:cNvPr>
          <p:cNvSpPr/>
          <p:nvPr/>
        </p:nvSpPr>
        <p:spPr>
          <a:xfrm>
            <a:off x="3510050" y="3528687"/>
            <a:ext cx="4773737" cy="343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3CBC19-2D6B-4DD2-838B-EB64990B0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1" y="3576320"/>
            <a:ext cx="3662428" cy="2435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9032E-FE73-4D16-A894-21D79D0DE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24" y="3910700"/>
            <a:ext cx="510741" cy="642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574206-69F0-438B-9531-835974375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864" y="4041242"/>
            <a:ext cx="1729640" cy="2168992"/>
          </a:xfrm>
          <a:prstGeom prst="rect">
            <a:avLst/>
          </a:prstGeom>
        </p:spPr>
      </p:pic>
      <p:sp>
        <p:nvSpPr>
          <p:cNvPr id="8" name="Right Arrow 14">
            <a:extLst>
              <a:ext uri="{FF2B5EF4-FFF2-40B4-BE49-F238E27FC236}">
                <a16:creationId xmlns:a16="http://schemas.microsoft.com/office/drawing/2014/main" id="{04931E06-79CB-4291-AC6A-4D9F15A8889C}"/>
              </a:ext>
            </a:extLst>
          </p:cNvPr>
          <p:cNvSpPr/>
          <p:nvPr/>
        </p:nvSpPr>
        <p:spPr>
          <a:xfrm rot="1678804">
            <a:off x="3399772" y="4311037"/>
            <a:ext cx="1421538" cy="484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93C742-813F-4F99-87EB-3864CD668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828" y="2904573"/>
            <a:ext cx="2155135" cy="27549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0E1458-FB38-456B-9224-73C589567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74096">
            <a:off x="5392096" y="4252322"/>
            <a:ext cx="332819" cy="531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DF5DCF-5DF6-47E9-94A1-E696D16F37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1047" y="3302601"/>
            <a:ext cx="540062" cy="7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6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Unicode assigns a number (“code point”) to the letters and symbols in a script. It also includes a representative glyph and name.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                             </a:t>
            </a:r>
            <a:r>
              <a:rPr lang="en-US" sz="2800" dirty="0"/>
              <a:t>Glyph</a:t>
            </a:r>
          </a:p>
          <a:p>
            <a:endParaRPr lang="en-US" dirty="0"/>
          </a:p>
          <a:p>
            <a:r>
              <a:rPr lang="en-US" dirty="0"/>
              <a:t>            </a:t>
            </a:r>
          </a:p>
          <a:p>
            <a:r>
              <a:rPr lang="en-US" dirty="0"/>
              <a:t>                                                                      </a:t>
            </a:r>
            <a:r>
              <a:rPr lang="en-US" sz="2800" dirty="0"/>
              <a:t>Code point</a:t>
            </a:r>
          </a:p>
          <a:p>
            <a:endParaRPr lang="en-US" dirty="0"/>
          </a:p>
          <a:p>
            <a:r>
              <a:rPr lang="en-US" sz="2800" dirty="0"/>
              <a:t>MONGOLIAN LETTER A          Name                     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2514642" y="4585640"/>
            <a:ext cx="225373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2520779" y="3310672"/>
            <a:ext cx="219237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374291" y="5471859"/>
            <a:ext cx="461319" cy="8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A9786CB-5D52-4331-AB4A-F6273DF65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29" y="2727762"/>
            <a:ext cx="1238250" cy="167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B1E08C-093E-4D89-AFF3-E0EC92997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779" y="4044226"/>
            <a:ext cx="1143000" cy="12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0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D6BEA-2687-4820-A76E-2F14C2C4B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Code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B41A0-CF91-4F8E-88DE-7867588B9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466" y="1011981"/>
            <a:ext cx="4678717" cy="5120641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BD71D9-9144-49D6-8BF2-A024C0FE603D}"/>
              </a:ext>
            </a:extLst>
          </p:cNvPr>
          <p:cNvSpPr txBox="1"/>
          <p:nvPr/>
        </p:nvSpPr>
        <p:spPr>
          <a:xfrm>
            <a:off x="250437" y="5895054"/>
            <a:ext cx="1024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https://www.unicode.org/charts/PDF/U1800.pdf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Unicode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D6BEA-2687-4820-A76E-2F14C2C4B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Code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B41A0-CF91-4F8E-88DE-7867588B9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875" y="1011981"/>
            <a:ext cx="4678717" cy="5120641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0CDFDCA7-BFCD-4F80-AEDF-4713DA6524A9}"/>
              </a:ext>
            </a:extLst>
          </p:cNvPr>
          <p:cNvSpPr/>
          <p:nvPr/>
        </p:nvSpPr>
        <p:spPr>
          <a:xfrm rot="20309312">
            <a:off x="4493645" y="2476915"/>
            <a:ext cx="3689582" cy="32699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6078FB-EC3E-4939-B2F5-1341887F14E9}"/>
              </a:ext>
            </a:extLst>
          </p:cNvPr>
          <p:cNvSpPr/>
          <p:nvPr/>
        </p:nvSpPr>
        <p:spPr>
          <a:xfrm>
            <a:off x="8059215" y="1487434"/>
            <a:ext cx="497842" cy="71680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2DAA0-E85A-454C-AD01-667DEEC9B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515" y="2785944"/>
            <a:ext cx="1609725" cy="1933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CA4B5-1C79-446E-A452-DD0C5E3C9781}"/>
              </a:ext>
            </a:extLst>
          </p:cNvPr>
          <p:cNvSpPr txBox="1"/>
          <p:nvPr/>
        </p:nvSpPr>
        <p:spPr>
          <a:xfrm>
            <a:off x="166215" y="5902987"/>
            <a:ext cx="1024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https://www.unicode.org/charts/PDF/U1800.pdf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3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 Basics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2D34AB1-6D42-4C47-A848-11C1BE99F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Names list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4B265-0AB5-4E39-AC40-AF03EA24F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139" y="516237"/>
            <a:ext cx="4189531" cy="582552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46080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 Basics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B1338-BF8A-45E1-B810-309228801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Names list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4B265-0AB5-4E39-AC40-AF03EA24F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139" y="516237"/>
            <a:ext cx="4189531" cy="582552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F7CE1E7B-2846-4CCD-902C-86FE4992CA71}"/>
              </a:ext>
            </a:extLst>
          </p:cNvPr>
          <p:cNvSpPr/>
          <p:nvPr/>
        </p:nvSpPr>
        <p:spPr>
          <a:xfrm rot="20309312">
            <a:off x="4961747" y="2617040"/>
            <a:ext cx="2269640" cy="56765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28F414-DC49-4DA5-9F50-4B304EFA70A3}"/>
              </a:ext>
            </a:extLst>
          </p:cNvPr>
          <p:cNvSpPr/>
          <p:nvPr/>
        </p:nvSpPr>
        <p:spPr>
          <a:xfrm>
            <a:off x="7146562" y="1469043"/>
            <a:ext cx="2383644" cy="173987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AA434-E26F-49E2-9522-6BCF22416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06" y="2404647"/>
            <a:ext cx="4598956" cy="37917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72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 Basics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B1338-BF8A-45E1-B810-309228801D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Names list</a:t>
            </a:r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1AFB6E5-21A9-4F27-857D-8C86DE2A27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Including variant information in names list poses problems: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</a:t>
            </a:r>
            <a:r>
              <a:rPr lang="en-US" sz="2400" dirty="0"/>
              <a:t>Not the usual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Can’t capture all the details of writing </a:t>
            </a:r>
            <a:br>
              <a:rPr lang="en-US" sz="2400" dirty="0"/>
            </a:br>
            <a:r>
              <a:rPr lang="en-US" sz="2400" dirty="0"/>
              <a:t> 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Hard to maintain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Recommend a </a:t>
            </a:r>
            <a:r>
              <a:rPr lang="en-US" sz="2400" i="1" dirty="0"/>
              <a:t>different</a:t>
            </a:r>
            <a:r>
              <a:rPr lang="en-US" sz="2400" dirty="0"/>
              <a:t> approach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74FDF-E1FF-4148-8BA9-9B9320FB0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46" y="2618251"/>
            <a:ext cx="4028028" cy="22955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F135E36-F30A-49DF-B9A9-903B9CFCFD6B}"/>
              </a:ext>
            </a:extLst>
          </p:cNvPr>
          <p:cNvSpPr/>
          <p:nvPr/>
        </p:nvSpPr>
        <p:spPr>
          <a:xfrm>
            <a:off x="831333" y="3176832"/>
            <a:ext cx="3136854" cy="1722297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92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911</TotalTime>
  <Words>565</Words>
  <Application>Microsoft Office PowerPoint</Application>
  <PresentationFormat>Widescreen</PresentationFormat>
  <Paragraphs>145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inherit</vt:lpstr>
      <vt:lpstr>Wingdings</vt:lpstr>
      <vt:lpstr>Retrospect</vt:lpstr>
      <vt:lpstr>The Unicode Standard and the Unicode Approval Process</vt:lpstr>
      <vt:lpstr>Background on the Unicode Standard</vt:lpstr>
      <vt:lpstr>Background on the Unicode Standard</vt:lpstr>
      <vt:lpstr>Unicode Basics</vt:lpstr>
      <vt:lpstr>Unicode Basics</vt:lpstr>
      <vt:lpstr>Unicode Basics</vt:lpstr>
      <vt:lpstr>Unicode Basics</vt:lpstr>
      <vt:lpstr>Unicode Basics</vt:lpstr>
      <vt:lpstr>Unicode Basics</vt:lpstr>
      <vt:lpstr>Unicode Basics</vt:lpstr>
      <vt:lpstr>Unicode Basics</vt:lpstr>
      <vt:lpstr>Character Approval and Support Process</vt:lpstr>
      <vt:lpstr> Character Approval Process </vt:lpstr>
      <vt:lpstr> Character Approval Process</vt:lpstr>
      <vt:lpstr> Character Approval Process</vt:lpstr>
      <vt:lpstr> Character Approval Process</vt:lpstr>
      <vt:lpstr> Character Approval Process</vt:lpstr>
      <vt:lpstr>Character Support Process</vt:lpstr>
      <vt:lpstr> Character Approval and Support Process - Summary</vt:lpstr>
      <vt:lpstr> Character Approval and Support Process -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Unicode Process</dc:title>
  <dc:creator>Deborah Anderson</dc:creator>
  <cp:lastModifiedBy>Lisa Moore</cp:lastModifiedBy>
  <cp:revision>58</cp:revision>
  <dcterms:created xsi:type="dcterms:W3CDTF">2019-03-15T10:25:06Z</dcterms:created>
  <dcterms:modified xsi:type="dcterms:W3CDTF">2019-03-27T21:21:02Z</dcterms:modified>
</cp:coreProperties>
</file>